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874B28-4A2D-4004-8F7A-DBFDF5F011A3}" type="datetimeFigureOut">
              <a:rPr lang="en-GB" smtClean="0"/>
              <a:t>02/10/2019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7A851-FC05-4F48-9149-EE4E183D1A88}" type="slidenum">
              <a:rPr lang="en-GB" smtClean="0"/>
              <a:t>‹#›</a:t>
            </a:fld>
            <a:endParaRPr lang="en-GB"/>
          </a:p>
        </p:txBody>
      </p:sp>
    </p:spTree>
    <p:extLst>
      <p:ext uri="{BB962C8B-B14F-4D97-AF65-F5344CB8AC3E}">
        <p14:creationId xmlns:p14="http://schemas.microsoft.com/office/powerpoint/2010/main" val="1448201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2</a:t>
            </a:fld>
            <a:endParaRPr lang="en-GB" dirty="0"/>
          </a:p>
        </p:txBody>
      </p:sp>
    </p:spTree>
    <p:extLst>
      <p:ext uri="{BB962C8B-B14F-4D97-AF65-F5344CB8AC3E}">
        <p14:creationId xmlns:p14="http://schemas.microsoft.com/office/powerpoint/2010/main" val="2161429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11</a:t>
            </a:fld>
            <a:endParaRPr lang="en-GB" dirty="0"/>
          </a:p>
        </p:txBody>
      </p:sp>
    </p:spTree>
    <p:extLst>
      <p:ext uri="{BB962C8B-B14F-4D97-AF65-F5344CB8AC3E}">
        <p14:creationId xmlns:p14="http://schemas.microsoft.com/office/powerpoint/2010/main" val="262421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12</a:t>
            </a:fld>
            <a:endParaRPr lang="en-GB" dirty="0"/>
          </a:p>
        </p:txBody>
      </p:sp>
    </p:spTree>
    <p:extLst>
      <p:ext uri="{BB962C8B-B14F-4D97-AF65-F5344CB8AC3E}">
        <p14:creationId xmlns:p14="http://schemas.microsoft.com/office/powerpoint/2010/main" val="6482149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13</a:t>
            </a:fld>
            <a:endParaRPr lang="en-GB" dirty="0"/>
          </a:p>
        </p:txBody>
      </p:sp>
    </p:spTree>
    <p:extLst>
      <p:ext uri="{BB962C8B-B14F-4D97-AF65-F5344CB8AC3E}">
        <p14:creationId xmlns:p14="http://schemas.microsoft.com/office/powerpoint/2010/main" val="1266865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14</a:t>
            </a:fld>
            <a:endParaRPr lang="en-GB" dirty="0"/>
          </a:p>
        </p:txBody>
      </p:sp>
    </p:spTree>
    <p:extLst>
      <p:ext uri="{BB962C8B-B14F-4D97-AF65-F5344CB8AC3E}">
        <p14:creationId xmlns:p14="http://schemas.microsoft.com/office/powerpoint/2010/main" val="2499552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15</a:t>
            </a:fld>
            <a:endParaRPr lang="en-GB" dirty="0"/>
          </a:p>
        </p:txBody>
      </p:sp>
    </p:spTree>
    <p:extLst>
      <p:ext uri="{BB962C8B-B14F-4D97-AF65-F5344CB8AC3E}">
        <p14:creationId xmlns:p14="http://schemas.microsoft.com/office/powerpoint/2010/main" val="3665442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16</a:t>
            </a:fld>
            <a:endParaRPr lang="en-GB" dirty="0"/>
          </a:p>
        </p:txBody>
      </p:sp>
    </p:spTree>
    <p:extLst>
      <p:ext uri="{BB962C8B-B14F-4D97-AF65-F5344CB8AC3E}">
        <p14:creationId xmlns:p14="http://schemas.microsoft.com/office/powerpoint/2010/main" val="821305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3</a:t>
            </a:fld>
            <a:endParaRPr lang="en-GB" dirty="0"/>
          </a:p>
        </p:txBody>
      </p:sp>
    </p:spTree>
    <p:extLst>
      <p:ext uri="{BB962C8B-B14F-4D97-AF65-F5344CB8AC3E}">
        <p14:creationId xmlns:p14="http://schemas.microsoft.com/office/powerpoint/2010/main" val="1965061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4</a:t>
            </a:fld>
            <a:endParaRPr lang="en-GB" dirty="0"/>
          </a:p>
        </p:txBody>
      </p:sp>
    </p:spTree>
    <p:extLst>
      <p:ext uri="{BB962C8B-B14F-4D97-AF65-F5344CB8AC3E}">
        <p14:creationId xmlns:p14="http://schemas.microsoft.com/office/powerpoint/2010/main" val="419501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5</a:t>
            </a:fld>
            <a:endParaRPr lang="en-GB" dirty="0"/>
          </a:p>
        </p:txBody>
      </p:sp>
    </p:spTree>
    <p:extLst>
      <p:ext uri="{BB962C8B-B14F-4D97-AF65-F5344CB8AC3E}">
        <p14:creationId xmlns:p14="http://schemas.microsoft.com/office/powerpoint/2010/main" val="4076798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6</a:t>
            </a:fld>
            <a:endParaRPr lang="en-GB" dirty="0"/>
          </a:p>
        </p:txBody>
      </p:sp>
    </p:spTree>
    <p:extLst>
      <p:ext uri="{BB962C8B-B14F-4D97-AF65-F5344CB8AC3E}">
        <p14:creationId xmlns:p14="http://schemas.microsoft.com/office/powerpoint/2010/main" val="3503728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7</a:t>
            </a:fld>
            <a:endParaRPr lang="en-GB" dirty="0"/>
          </a:p>
        </p:txBody>
      </p:sp>
    </p:spTree>
    <p:extLst>
      <p:ext uri="{BB962C8B-B14F-4D97-AF65-F5344CB8AC3E}">
        <p14:creationId xmlns:p14="http://schemas.microsoft.com/office/powerpoint/2010/main" val="103479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8</a:t>
            </a:fld>
            <a:endParaRPr lang="en-GB" dirty="0"/>
          </a:p>
        </p:txBody>
      </p:sp>
    </p:spTree>
    <p:extLst>
      <p:ext uri="{BB962C8B-B14F-4D97-AF65-F5344CB8AC3E}">
        <p14:creationId xmlns:p14="http://schemas.microsoft.com/office/powerpoint/2010/main" val="1243905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9</a:t>
            </a:fld>
            <a:endParaRPr lang="en-GB" dirty="0"/>
          </a:p>
        </p:txBody>
      </p:sp>
    </p:spTree>
    <p:extLst>
      <p:ext uri="{BB962C8B-B14F-4D97-AF65-F5344CB8AC3E}">
        <p14:creationId xmlns:p14="http://schemas.microsoft.com/office/powerpoint/2010/main" val="418242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AA5C2A-F50E-498B-8416-1DAB4A761A84}" type="slidenum">
              <a:rPr lang="en-GB" smtClean="0"/>
              <a:t>10</a:t>
            </a:fld>
            <a:endParaRPr lang="en-GB" dirty="0"/>
          </a:p>
        </p:txBody>
      </p:sp>
    </p:spTree>
    <p:extLst>
      <p:ext uri="{BB962C8B-B14F-4D97-AF65-F5344CB8AC3E}">
        <p14:creationId xmlns:p14="http://schemas.microsoft.com/office/powerpoint/2010/main" val="1195330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9DD6997-DD89-4CA7-AB07-064B34F2791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1300010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DD6997-DD89-4CA7-AB07-064B34F2791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100511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DD6997-DD89-4CA7-AB07-064B34F2791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421416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DD6997-DD89-4CA7-AB07-064B34F2791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890079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DD6997-DD89-4CA7-AB07-064B34F27916}"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628798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9DD6997-DD89-4CA7-AB07-064B34F27916}"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2104848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9DD6997-DD89-4CA7-AB07-064B34F27916}" type="datetimeFigureOut">
              <a:rPr lang="en-GB" smtClean="0"/>
              <a:t>02/10/2019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370668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9DD6997-DD89-4CA7-AB07-064B34F27916}"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3668897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DD6997-DD89-4CA7-AB07-064B34F27916}" type="datetimeFigureOut">
              <a:rPr lang="en-GB" smtClean="0"/>
              <a:t>02/10/2019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1343996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DD6997-DD89-4CA7-AB07-064B34F27916}"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3918526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DD6997-DD89-4CA7-AB07-064B34F27916}"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53114E-B34D-429C-B7ED-6A0530C8CA2D}" type="slidenum">
              <a:rPr lang="en-GB" smtClean="0"/>
              <a:t>‹#›</a:t>
            </a:fld>
            <a:endParaRPr lang="en-GB"/>
          </a:p>
        </p:txBody>
      </p:sp>
    </p:spTree>
    <p:extLst>
      <p:ext uri="{BB962C8B-B14F-4D97-AF65-F5344CB8AC3E}">
        <p14:creationId xmlns:p14="http://schemas.microsoft.com/office/powerpoint/2010/main" val="1279587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DD6997-DD89-4CA7-AB07-064B34F27916}" type="datetimeFigureOut">
              <a:rPr lang="en-GB" smtClean="0"/>
              <a:t>02/10/2019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53114E-B34D-429C-B7ED-6A0530C8CA2D}" type="slidenum">
              <a:rPr lang="en-GB" smtClean="0"/>
              <a:t>‹#›</a:t>
            </a:fld>
            <a:endParaRPr lang="en-GB"/>
          </a:p>
        </p:txBody>
      </p:sp>
    </p:spTree>
    <p:extLst>
      <p:ext uri="{BB962C8B-B14F-4D97-AF65-F5344CB8AC3E}">
        <p14:creationId xmlns:p14="http://schemas.microsoft.com/office/powerpoint/2010/main" val="612030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560219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986699" y="88644"/>
          <a:ext cx="8229600" cy="5462016"/>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Measurement</a:t>
                      </a:r>
                      <a:r>
                        <a:rPr lang="en-GB" sz="680" b="1" baseline="0" dirty="0">
                          <a:latin typeface="Century Gothic" panose="020B0502020202020204" pitchFamily="34" charset="0"/>
                        </a:rPr>
                        <a:t> (2)</a:t>
                      </a:r>
                      <a:endParaRPr lang="en-GB" sz="68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80" b="1" dirty="0">
                          <a:latin typeface="Century Gothic" panose="020B0502020202020204" pitchFamily="34" charset="0"/>
                        </a:rPr>
                        <a:t>Year 1</a:t>
                      </a:r>
                    </a:p>
                  </a:txBody>
                  <a:tcPr/>
                </a:tc>
                <a:tc>
                  <a:txBody>
                    <a:bodyPr/>
                    <a:lstStyle/>
                    <a:p>
                      <a:r>
                        <a:rPr lang="en-GB" sz="680" b="1" dirty="0">
                          <a:latin typeface="Century Gothic" panose="020B0502020202020204" pitchFamily="34" charset="0"/>
                        </a:rPr>
                        <a:t>Year 2</a:t>
                      </a:r>
                    </a:p>
                  </a:txBody>
                  <a:tcPr/>
                </a:tc>
                <a:tc>
                  <a:txBody>
                    <a:bodyPr/>
                    <a:lstStyle/>
                    <a:p>
                      <a:r>
                        <a:rPr lang="en-GB" sz="680" b="1" dirty="0">
                          <a:latin typeface="Century Gothic" panose="020B0502020202020204" pitchFamily="34" charset="0"/>
                        </a:rPr>
                        <a:t>Year 3</a:t>
                      </a:r>
                    </a:p>
                  </a:txBody>
                  <a:tcPr/>
                </a:tc>
                <a:tc>
                  <a:txBody>
                    <a:bodyPr/>
                    <a:lstStyle/>
                    <a:p>
                      <a:r>
                        <a:rPr lang="en-GB" sz="680" b="1" dirty="0">
                          <a:latin typeface="Century Gothic" panose="020B0502020202020204" pitchFamily="34" charset="0"/>
                        </a:rPr>
                        <a:t>Year 4</a:t>
                      </a:r>
                    </a:p>
                  </a:txBody>
                  <a:tcPr/>
                </a:tc>
                <a:tc>
                  <a:txBody>
                    <a:bodyPr/>
                    <a:lstStyle/>
                    <a:p>
                      <a:r>
                        <a:rPr lang="en-GB" sz="680" b="1" dirty="0">
                          <a:latin typeface="Century Gothic" panose="020B0502020202020204" pitchFamily="34" charset="0"/>
                        </a:rPr>
                        <a:t>Year 5</a:t>
                      </a:r>
                    </a:p>
                  </a:txBody>
                  <a:tcPr/>
                </a:tc>
                <a:tc>
                  <a:txBody>
                    <a:bodyPr/>
                    <a:lstStyle/>
                    <a:p>
                      <a:r>
                        <a:rPr lang="en-GB" sz="68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r>
                        <a:rPr lang="en-GB" sz="680" b="1" dirty="0">
                          <a:latin typeface="Century Gothic" panose="020B0502020202020204" pitchFamily="34" charset="0"/>
                        </a:rPr>
                        <a:t>Height </a:t>
                      </a:r>
                    </a:p>
                  </a:txBody>
                  <a:tcPr/>
                </a:tc>
                <a:tc>
                  <a:txBody>
                    <a:bodyPr/>
                    <a:lstStyle/>
                    <a:p>
                      <a:r>
                        <a:rPr lang="en-GB" sz="680" b="0" dirty="0">
                          <a:latin typeface="Century Gothic" panose="020B0502020202020204" pitchFamily="34" charset="0"/>
                        </a:rPr>
                        <a:t>Height </a:t>
                      </a:r>
                    </a:p>
                  </a:txBody>
                  <a:tcPr/>
                </a:tc>
                <a:tc>
                  <a:txBody>
                    <a:bodyPr/>
                    <a:lstStyle/>
                    <a:p>
                      <a:r>
                        <a:rPr lang="en-GB" sz="680" b="0" dirty="0">
                          <a:latin typeface="Century Gothic" panose="020B0502020202020204" pitchFamily="34" charset="0"/>
                        </a:rPr>
                        <a:t>Height </a:t>
                      </a:r>
                    </a:p>
                  </a:txBody>
                  <a:tcPr/>
                </a:tc>
                <a:tc>
                  <a:txBody>
                    <a:bodyPr/>
                    <a:lstStyle/>
                    <a:p>
                      <a:r>
                        <a:rPr lang="en-GB" sz="680" b="0" dirty="0">
                          <a:latin typeface="Century Gothic" panose="020B0502020202020204" pitchFamily="34" charset="0"/>
                        </a:rPr>
                        <a:t>Height </a:t>
                      </a:r>
                    </a:p>
                  </a:txBody>
                  <a:tcPr/>
                </a:tc>
                <a:tc>
                  <a:txBody>
                    <a:bodyPr/>
                    <a:lstStyle/>
                    <a:p>
                      <a:r>
                        <a:rPr lang="en-GB" sz="680" b="0" dirty="0">
                          <a:latin typeface="Century Gothic" panose="020B0502020202020204" pitchFamily="34" charset="0"/>
                        </a:rPr>
                        <a:t>Height </a:t>
                      </a:r>
                    </a:p>
                  </a:txBody>
                  <a:tcPr/>
                </a:tc>
                <a:tc>
                  <a:txBody>
                    <a:bodyPr/>
                    <a:lstStyle/>
                    <a:p>
                      <a:r>
                        <a:rPr lang="en-GB" sz="680" b="0" dirty="0">
                          <a:latin typeface="Century Gothic" panose="020B0502020202020204" pitchFamily="34" charset="0"/>
                        </a:rPr>
                        <a:t>Height </a:t>
                      </a:r>
                    </a:p>
                  </a:txBody>
                  <a:tcPr/>
                </a:tc>
                <a:extLst>
                  <a:ext uri="{0D108BD9-81ED-4DB2-BD59-A6C34878D82A}">
                    <a16:rowId xmlns:a16="http://schemas.microsoft.com/office/drawing/2014/main" val="10002"/>
                  </a:ext>
                </a:extLst>
              </a:tr>
              <a:tr h="0">
                <a:tc>
                  <a:txBody>
                    <a:bodyPr/>
                    <a:lstStyle/>
                    <a:p>
                      <a:r>
                        <a:rPr lang="en-GB" sz="680" b="1" dirty="0">
                          <a:latin typeface="Century Gothic" panose="020B0502020202020204" pitchFamily="34" charset="0"/>
                        </a:rPr>
                        <a:t>Long(er)/short(er)</a:t>
                      </a:r>
                    </a:p>
                  </a:txBody>
                  <a:tcPr/>
                </a:tc>
                <a:tc>
                  <a:txBody>
                    <a:bodyPr/>
                    <a:lstStyle/>
                    <a:p>
                      <a:r>
                        <a:rPr lang="en-GB" sz="680" b="0" dirty="0">
                          <a:latin typeface="Century Gothic" panose="020B0502020202020204" pitchFamily="34" charset="0"/>
                        </a:rPr>
                        <a:t>Long(er)/short(er)</a:t>
                      </a:r>
                    </a:p>
                  </a:txBody>
                  <a:tcPr/>
                </a:tc>
                <a:tc>
                  <a:txBody>
                    <a:bodyPr/>
                    <a:lstStyle/>
                    <a:p>
                      <a:r>
                        <a:rPr lang="en-GB" sz="680" b="0" dirty="0">
                          <a:latin typeface="Century Gothic" panose="020B0502020202020204" pitchFamily="34" charset="0"/>
                        </a:rPr>
                        <a:t>Long(er)/short(er)</a:t>
                      </a:r>
                    </a:p>
                  </a:txBody>
                  <a:tcPr/>
                </a:tc>
                <a:tc>
                  <a:txBody>
                    <a:bodyPr/>
                    <a:lstStyle/>
                    <a:p>
                      <a:r>
                        <a:rPr lang="en-GB" sz="680" b="0" dirty="0">
                          <a:latin typeface="Century Gothic" panose="020B0502020202020204" pitchFamily="34" charset="0"/>
                        </a:rPr>
                        <a:t>Long(er)/short(er)</a:t>
                      </a:r>
                    </a:p>
                  </a:txBody>
                  <a:tcPr/>
                </a:tc>
                <a:tc>
                  <a:txBody>
                    <a:bodyPr/>
                    <a:lstStyle/>
                    <a:p>
                      <a:r>
                        <a:rPr lang="en-GB" sz="680" b="0" dirty="0">
                          <a:latin typeface="Century Gothic" panose="020B0502020202020204" pitchFamily="34" charset="0"/>
                        </a:rPr>
                        <a:t>Long(er)/short(er)</a:t>
                      </a:r>
                    </a:p>
                  </a:txBody>
                  <a:tcPr/>
                </a:tc>
                <a:tc>
                  <a:txBody>
                    <a:bodyPr/>
                    <a:lstStyle/>
                    <a:p>
                      <a:r>
                        <a:rPr lang="en-GB" sz="680" b="0" dirty="0">
                          <a:latin typeface="Century Gothic" panose="020B0502020202020204" pitchFamily="34" charset="0"/>
                        </a:rPr>
                        <a:t>Long(er)/short(er)</a:t>
                      </a:r>
                    </a:p>
                  </a:txBody>
                  <a:tcPr/>
                </a:tc>
                <a:extLst>
                  <a:ext uri="{0D108BD9-81ED-4DB2-BD59-A6C34878D82A}">
                    <a16:rowId xmlns:a16="http://schemas.microsoft.com/office/drawing/2014/main" val="10003"/>
                  </a:ext>
                </a:extLst>
              </a:tr>
              <a:tr h="0">
                <a:tc>
                  <a:txBody>
                    <a:bodyPr/>
                    <a:lstStyle/>
                    <a:p>
                      <a:r>
                        <a:rPr lang="en-GB" sz="680" b="1" dirty="0">
                          <a:latin typeface="Century Gothic" panose="020B0502020202020204" pitchFamily="34" charset="0"/>
                        </a:rPr>
                        <a:t>Tall(er)/short(er)</a:t>
                      </a:r>
                    </a:p>
                  </a:txBody>
                  <a:tcPr/>
                </a:tc>
                <a:tc>
                  <a:txBody>
                    <a:bodyPr/>
                    <a:lstStyle/>
                    <a:p>
                      <a:r>
                        <a:rPr lang="en-GB" sz="680" b="0" dirty="0">
                          <a:latin typeface="Century Gothic" panose="020B0502020202020204" pitchFamily="34" charset="0"/>
                        </a:rPr>
                        <a:t>Tall(er)/short(er)</a:t>
                      </a:r>
                    </a:p>
                  </a:txBody>
                  <a:tcPr/>
                </a:tc>
                <a:tc>
                  <a:txBody>
                    <a:bodyPr/>
                    <a:lstStyle/>
                    <a:p>
                      <a:r>
                        <a:rPr lang="en-GB" sz="680" b="0" dirty="0">
                          <a:latin typeface="Century Gothic" panose="020B0502020202020204" pitchFamily="34" charset="0"/>
                        </a:rPr>
                        <a:t>Tall(er)/short(er)</a:t>
                      </a:r>
                    </a:p>
                  </a:txBody>
                  <a:tcPr/>
                </a:tc>
                <a:tc>
                  <a:txBody>
                    <a:bodyPr/>
                    <a:lstStyle/>
                    <a:p>
                      <a:r>
                        <a:rPr lang="en-GB" sz="680" b="0" dirty="0">
                          <a:latin typeface="Century Gothic" panose="020B0502020202020204" pitchFamily="34" charset="0"/>
                        </a:rPr>
                        <a:t>Tall(er)/short(er)</a:t>
                      </a:r>
                    </a:p>
                  </a:txBody>
                  <a:tcPr/>
                </a:tc>
                <a:tc>
                  <a:txBody>
                    <a:bodyPr/>
                    <a:lstStyle/>
                    <a:p>
                      <a:r>
                        <a:rPr lang="en-GB" sz="680" b="0" dirty="0">
                          <a:latin typeface="Century Gothic" panose="020B0502020202020204" pitchFamily="34" charset="0"/>
                        </a:rPr>
                        <a:t>Tall(er)/short(er)</a:t>
                      </a:r>
                    </a:p>
                  </a:txBody>
                  <a:tcPr/>
                </a:tc>
                <a:tc>
                  <a:txBody>
                    <a:bodyPr/>
                    <a:lstStyle/>
                    <a:p>
                      <a:r>
                        <a:rPr lang="en-GB" sz="680" b="0" dirty="0">
                          <a:latin typeface="Century Gothic" panose="020B0502020202020204" pitchFamily="34" charset="0"/>
                        </a:rPr>
                        <a:t>Tall(er)/short(er)</a:t>
                      </a:r>
                    </a:p>
                  </a:txBody>
                  <a:tcPr/>
                </a:tc>
                <a:extLst>
                  <a:ext uri="{0D108BD9-81ED-4DB2-BD59-A6C34878D82A}">
                    <a16:rowId xmlns:a16="http://schemas.microsoft.com/office/drawing/2014/main" val="10004"/>
                  </a:ext>
                </a:extLst>
              </a:tr>
              <a:tr h="0">
                <a:tc>
                  <a:txBody>
                    <a:bodyPr/>
                    <a:lstStyle/>
                    <a:p>
                      <a:r>
                        <a:rPr lang="en-GB" sz="680" b="1" dirty="0">
                          <a:latin typeface="Century Gothic" panose="020B0502020202020204" pitchFamily="34" charset="0"/>
                        </a:rPr>
                        <a:t>Double/half </a:t>
                      </a:r>
                    </a:p>
                  </a:txBody>
                  <a:tcPr/>
                </a:tc>
                <a:tc>
                  <a:txBody>
                    <a:bodyPr/>
                    <a:lstStyle/>
                    <a:p>
                      <a:r>
                        <a:rPr lang="en-GB" sz="680" b="0" dirty="0">
                          <a:latin typeface="Century Gothic" panose="020B0502020202020204" pitchFamily="34" charset="0"/>
                        </a:rPr>
                        <a:t>Double/half </a:t>
                      </a:r>
                    </a:p>
                  </a:txBody>
                  <a:tcPr/>
                </a:tc>
                <a:tc>
                  <a:txBody>
                    <a:bodyPr/>
                    <a:lstStyle/>
                    <a:p>
                      <a:r>
                        <a:rPr lang="en-GB" sz="680" b="0" dirty="0">
                          <a:latin typeface="Century Gothic" panose="020B0502020202020204" pitchFamily="34" charset="0"/>
                        </a:rPr>
                        <a:t>Double/half </a:t>
                      </a:r>
                    </a:p>
                  </a:txBody>
                  <a:tcPr/>
                </a:tc>
                <a:tc>
                  <a:txBody>
                    <a:bodyPr/>
                    <a:lstStyle/>
                    <a:p>
                      <a:r>
                        <a:rPr lang="en-GB" sz="680" b="0" dirty="0">
                          <a:latin typeface="Century Gothic" panose="020B0502020202020204" pitchFamily="34" charset="0"/>
                        </a:rPr>
                        <a:t>Double/half </a:t>
                      </a:r>
                    </a:p>
                  </a:txBody>
                  <a:tcPr/>
                </a:tc>
                <a:tc>
                  <a:txBody>
                    <a:bodyPr/>
                    <a:lstStyle/>
                    <a:p>
                      <a:r>
                        <a:rPr lang="en-GB" sz="680" b="0" dirty="0">
                          <a:latin typeface="Century Gothic" panose="020B0502020202020204" pitchFamily="34" charset="0"/>
                        </a:rPr>
                        <a:t>Double/half </a:t>
                      </a:r>
                    </a:p>
                  </a:txBody>
                  <a:tcPr/>
                </a:tc>
                <a:tc>
                  <a:txBody>
                    <a:bodyPr/>
                    <a:lstStyle/>
                    <a:p>
                      <a:r>
                        <a:rPr lang="en-GB" sz="680" b="0" dirty="0">
                          <a:latin typeface="Century Gothic" panose="020B0502020202020204" pitchFamily="34" charset="0"/>
                        </a:rPr>
                        <a:t>Double/half </a:t>
                      </a:r>
                    </a:p>
                  </a:txBody>
                  <a:tcPr/>
                </a:tc>
                <a:extLst>
                  <a:ext uri="{0D108BD9-81ED-4DB2-BD59-A6C34878D82A}">
                    <a16:rowId xmlns:a16="http://schemas.microsoft.com/office/drawing/2014/main" val="10005"/>
                  </a:ext>
                </a:extLst>
              </a:tr>
              <a:tr h="0">
                <a:tc>
                  <a:txBody>
                    <a:bodyPr/>
                    <a:lstStyle/>
                    <a:p>
                      <a:r>
                        <a:rPr lang="en-GB" sz="680" b="1" dirty="0">
                          <a:latin typeface="Century Gothic" panose="020B0502020202020204" pitchFamily="34" charset="0"/>
                        </a:rPr>
                        <a:t>Mass</a:t>
                      </a:r>
                    </a:p>
                  </a:txBody>
                  <a:tcPr/>
                </a:tc>
                <a:tc>
                  <a:txBody>
                    <a:bodyPr/>
                    <a:lstStyle/>
                    <a:p>
                      <a:r>
                        <a:rPr lang="en-GB" sz="680" b="0" dirty="0">
                          <a:latin typeface="Century Gothic" panose="020B0502020202020204" pitchFamily="34" charset="0"/>
                        </a:rPr>
                        <a:t>Mass</a:t>
                      </a:r>
                    </a:p>
                  </a:txBody>
                  <a:tcPr/>
                </a:tc>
                <a:tc>
                  <a:txBody>
                    <a:bodyPr/>
                    <a:lstStyle/>
                    <a:p>
                      <a:r>
                        <a:rPr lang="en-GB" sz="680" b="0" dirty="0">
                          <a:latin typeface="Century Gothic" panose="020B0502020202020204" pitchFamily="34" charset="0"/>
                        </a:rPr>
                        <a:t>Mass</a:t>
                      </a:r>
                    </a:p>
                  </a:txBody>
                  <a:tcPr/>
                </a:tc>
                <a:tc>
                  <a:txBody>
                    <a:bodyPr/>
                    <a:lstStyle/>
                    <a:p>
                      <a:r>
                        <a:rPr lang="en-GB" sz="680" b="0" dirty="0">
                          <a:latin typeface="Century Gothic" panose="020B0502020202020204" pitchFamily="34" charset="0"/>
                        </a:rPr>
                        <a:t>Mass</a:t>
                      </a:r>
                    </a:p>
                  </a:txBody>
                  <a:tcPr/>
                </a:tc>
                <a:tc>
                  <a:txBody>
                    <a:bodyPr/>
                    <a:lstStyle/>
                    <a:p>
                      <a:r>
                        <a:rPr lang="en-GB" sz="680" b="0" dirty="0">
                          <a:latin typeface="Century Gothic" panose="020B0502020202020204" pitchFamily="34" charset="0"/>
                        </a:rPr>
                        <a:t>Mass</a:t>
                      </a:r>
                    </a:p>
                  </a:txBody>
                  <a:tcPr/>
                </a:tc>
                <a:tc>
                  <a:txBody>
                    <a:bodyPr/>
                    <a:lstStyle/>
                    <a:p>
                      <a:r>
                        <a:rPr lang="en-GB" sz="680" b="0" dirty="0">
                          <a:latin typeface="Century Gothic" panose="020B0502020202020204" pitchFamily="34" charset="0"/>
                        </a:rPr>
                        <a:t>Mass</a:t>
                      </a:r>
                    </a:p>
                  </a:txBody>
                  <a:tcPr/>
                </a:tc>
                <a:extLst>
                  <a:ext uri="{0D108BD9-81ED-4DB2-BD59-A6C34878D82A}">
                    <a16:rowId xmlns:a16="http://schemas.microsoft.com/office/drawing/2014/main" val="10006"/>
                  </a:ext>
                </a:extLst>
              </a:tr>
              <a:tr h="0">
                <a:tc>
                  <a:txBody>
                    <a:bodyPr/>
                    <a:lstStyle/>
                    <a:p>
                      <a:r>
                        <a:rPr lang="en-GB" sz="680" b="1" dirty="0">
                          <a:latin typeface="Century Gothic" panose="020B0502020202020204" pitchFamily="34" charset="0"/>
                        </a:rPr>
                        <a:t>Weight </a:t>
                      </a:r>
                    </a:p>
                  </a:txBody>
                  <a:tcPr/>
                </a:tc>
                <a:tc>
                  <a:txBody>
                    <a:bodyPr/>
                    <a:lstStyle/>
                    <a:p>
                      <a:r>
                        <a:rPr lang="en-GB" sz="680" b="0" dirty="0">
                          <a:latin typeface="Century Gothic" panose="020B0502020202020204" pitchFamily="34" charset="0"/>
                        </a:rPr>
                        <a:t>Weight </a:t>
                      </a:r>
                    </a:p>
                  </a:txBody>
                  <a:tcPr/>
                </a:tc>
                <a:tc>
                  <a:txBody>
                    <a:bodyPr/>
                    <a:lstStyle/>
                    <a:p>
                      <a:r>
                        <a:rPr lang="en-GB" sz="680" b="0" dirty="0">
                          <a:latin typeface="Century Gothic" panose="020B0502020202020204" pitchFamily="34" charset="0"/>
                        </a:rPr>
                        <a:t>Weight </a:t>
                      </a:r>
                    </a:p>
                  </a:txBody>
                  <a:tcPr/>
                </a:tc>
                <a:tc>
                  <a:txBody>
                    <a:bodyPr/>
                    <a:lstStyle/>
                    <a:p>
                      <a:r>
                        <a:rPr lang="en-GB" sz="680" b="0" dirty="0">
                          <a:latin typeface="Century Gothic" panose="020B0502020202020204" pitchFamily="34" charset="0"/>
                        </a:rPr>
                        <a:t>Weight </a:t>
                      </a:r>
                    </a:p>
                  </a:txBody>
                  <a:tcPr/>
                </a:tc>
                <a:tc>
                  <a:txBody>
                    <a:bodyPr/>
                    <a:lstStyle/>
                    <a:p>
                      <a:r>
                        <a:rPr lang="en-GB" sz="680" b="0" dirty="0">
                          <a:latin typeface="Century Gothic" panose="020B0502020202020204" pitchFamily="34" charset="0"/>
                        </a:rPr>
                        <a:t>Weight </a:t>
                      </a:r>
                    </a:p>
                  </a:txBody>
                  <a:tcPr/>
                </a:tc>
                <a:tc>
                  <a:txBody>
                    <a:bodyPr/>
                    <a:lstStyle/>
                    <a:p>
                      <a:r>
                        <a:rPr lang="en-GB" sz="680" b="0" dirty="0">
                          <a:latin typeface="Century Gothic" panose="020B0502020202020204" pitchFamily="34" charset="0"/>
                        </a:rPr>
                        <a:t>Weight </a:t>
                      </a:r>
                    </a:p>
                  </a:txBody>
                  <a:tcPr/>
                </a:tc>
                <a:extLst>
                  <a:ext uri="{0D108BD9-81ED-4DB2-BD59-A6C34878D82A}">
                    <a16:rowId xmlns:a16="http://schemas.microsoft.com/office/drawing/2014/main" val="10007"/>
                  </a:ext>
                </a:extLst>
              </a:tr>
              <a:tr h="0">
                <a:tc>
                  <a:txBody>
                    <a:bodyPr/>
                    <a:lstStyle/>
                    <a:p>
                      <a:r>
                        <a:rPr lang="en-GB" sz="680" b="1" dirty="0">
                          <a:latin typeface="Century Gothic" panose="020B0502020202020204" pitchFamily="34" charset="0"/>
                        </a:rPr>
                        <a:t>Heavy/light</a:t>
                      </a:r>
                    </a:p>
                  </a:txBody>
                  <a:tcPr/>
                </a:tc>
                <a:tc>
                  <a:txBody>
                    <a:bodyPr/>
                    <a:lstStyle/>
                    <a:p>
                      <a:r>
                        <a:rPr lang="en-GB" sz="680" b="0" dirty="0">
                          <a:latin typeface="Century Gothic" panose="020B0502020202020204" pitchFamily="34" charset="0"/>
                        </a:rPr>
                        <a:t>Heavy/light</a:t>
                      </a:r>
                    </a:p>
                  </a:txBody>
                  <a:tcPr/>
                </a:tc>
                <a:tc>
                  <a:txBody>
                    <a:bodyPr/>
                    <a:lstStyle/>
                    <a:p>
                      <a:r>
                        <a:rPr lang="en-GB" sz="680" b="0" dirty="0">
                          <a:latin typeface="Century Gothic" panose="020B0502020202020204" pitchFamily="34" charset="0"/>
                        </a:rPr>
                        <a:t>Heavy/light</a:t>
                      </a:r>
                    </a:p>
                  </a:txBody>
                  <a:tcPr/>
                </a:tc>
                <a:tc>
                  <a:txBody>
                    <a:bodyPr/>
                    <a:lstStyle/>
                    <a:p>
                      <a:r>
                        <a:rPr lang="en-GB" sz="680" b="0" dirty="0">
                          <a:latin typeface="Century Gothic" panose="020B0502020202020204" pitchFamily="34" charset="0"/>
                        </a:rPr>
                        <a:t>Heavy/light</a:t>
                      </a:r>
                    </a:p>
                  </a:txBody>
                  <a:tcPr/>
                </a:tc>
                <a:tc>
                  <a:txBody>
                    <a:bodyPr/>
                    <a:lstStyle/>
                    <a:p>
                      <a:r>
                        <a:rPr lang="en-GB" sz="680" b="0" dirty="0">
                          <a:latin typeface="Century Gothic" panose="020B0502020202020204" pitchFamily="34" charset="0"/>
                        </a:rPr>
                        <a:t>Heavy/light</a:t>
                      </a:r>
                    </a:p>
                  </a:txBody>
                  <a:tcPr/>
                </a:tc>
                <a:tc>
                  <a:txBody>
                    <a:bodyPr/>
                    <a:lstStyle/>
                    <a:p>
                      <a:r>
                        <a:rPr lang="en-GB" sz="680" b="0" dirty="0">
                          <a:latin typeface="Century Gothic" panose="020B0502020202020204" pitchFamily="34" charset="0"/>
                        </a:rPr>
                        <a:t>Heavy/light</a:t>
                      </a:r>
                    </a:p>
                  </a:txBody>
                  <a:tcPr/>
                </a:tc>
                <a:extLst>
                  <a:ext uri="{0D108BD9-81ED-4DB2-BD59-A6C34878D82A}">
                    <a16:rowId xmlns:a16="http://schemas.microsoft.com/office/drawing/2014/main" val="10008"/>
                  </a:ext>
                </a:extLst>
              </a:tr>
              <a:tr h="0">
                <a:tc>
                  <a:txBody>
                    <a:bodyPr/>
                    <a:lstStyle/>
                    <a:p>
                      <a:r>
                        <a:rPr lang="en-GB" sz="680" b="1" dirty="0">
                          <a:latin typeface="Century Gothic" panose="020B0502020202020204" pitchFamily="34" charset="0"/>
                        </a:rPr>
                        <a:t>Heavier than</a:t>
                      </a:r>
                    </a:p>
                  </a:txBody>
                  <a:tcPr/>
                </a:tc>
                <a:tc>
                  <a:txBody>
                    <a:bodyPr/>
                    <a:lstStyle/>
                    <a:p>
                      <a:r>
                        <a:rPr lang="en-GB" sz="680" b="0" dirty="0">
                          <a:latin typeface="Century Gothic" panose="020B0502020202020204" pitchFamily="34" charset="0"/>
                        </a:rPr>
                        <a:t>Heavier than</a:t>
                      </a:r>
                    </a:p>
                  </a:txBody>
                  <a:tcPr/>
                </a:tc>
                <a:tc>
                  <a:txBody>
                    <a:bodyPr/>
                    <a:lstStyle/>
                    <a:p>
                      <a:r>
                        <a:rPr lang="en-GB" sz="680" b="0" dirty="0">
                          <a:latin typeface="Century Gothic" panose="020B0502020202020204" pitchFamily="34" charset="0"/>
                        </a:rPr>
                        <a:t>Heavier than</a:t>
                      </a:r>
                    </a:p>
                  </a:txBody>
                  <a:tcPr/>
                </a:tc>
                <a:tc>
                  <a:txBody>
                    <a:bodyPr/>
                    <a:lstStyle/>
                    <a:p>
                      <a:r>
                        <a:rPr lang="en-GB" sz="680" b="0" dirty="0">
                          <a:latin typeface="Century Gothic" panose="020B0502020202020204" pitchFamily="34" charset="0"/>
                        </a:rPr>
                        <a:t>Heavier than</a:t>
                      </a:r>
                    </a:p>
                  </a:txBody>
                  <a:tcPr/>
                </a:tc>
                <a:tc>
                  <a:txBody>
                    <a:bodyPr/>
                    <a:lstStyle/>
                    <a:p>
                      <a:r>
                        <a:rPr lang="en-GB" sz="680" b="0" dirty="0">
                          <a:latin typeface="Century Gothic" panose="020B0502020202020204" pitchFamily="34" charset="0"/>
                        </a:rPr>
                        <a:t>Heavier than</a:t>
                      </a:r>
                    </a:p>
                  </a:txBody>
                  <a:tcPr/>
                </a:tc>
                <a:tc>
                  <a:txBody>
                    <a:bodyPr/>
                    <a:lstStyle/>
                    <a:p>
                      <a:r>
                        <a:rPr lang="en-GB" sz="680" b="0" dirty="0">
                          <a:latin typeface="Century Gothic" panose="020B0502020202020204" pitchFamily="34" charset="0"/>
                        </a:rPr>
                        <a:t>Heavier than</a:t>
                      </a:r>
                    </a:p>
                  </a:txBody>
                  <a:tcPr/>
                </a:tc>
                <a:extLst>
                  <a:ext uri="{0D108BD9-81ED-4DB2-BD59-A6C34878D82A}">
                    <a16:rowId xmlns:a16="http://schemas.microsoft.com/office/drawing/2014/main" val="10009"/>
                  </a:ext>
                </a:extLst>
              </a:tr>
              <a:tr h="0">
                <a:tc>
                  <a:txBody>
                    <a:bodyPr/>
                    <a:lstStyle/>
                    <a:p>
                      <a:r>
                        <a:rPr lang="en-GB" sz="680" b="1" dirty="0">
                          <a:latin typeface="Century Gothic" panose="020B0502020202020204" pitchFamily="34" charset="0"/>
                        </a:rPr>
                        <a:t>Lighter than </a:t>
                      </a:r>
                    </a:p>
                  </a:txBody>
                  <a:tcPr/>
                </a:tc>
                <a:tc>
                  <a:txBody>
                    <a:bodyPr/>
                    <a:lstStyle/>
                    <a:p>
                      <a:r>
                        <a:rPr lang="en-GB" sz="680" b="0" dirty="0">
                          <a:latin typeface="Century Gothic" panose="020B0502020202020204" pitchFamily="34" charset="0"/>
                        </a:rPr>
                        <a:t>Lighter than </a:t>
                      </a:r>
                    </a:p>
                  </a:txBody>
                  <a:tcPr/>
                </a:tc>
                <a:tc>
                  <a:txBody>
                    <a:bodyPr/>
                    <a:lstStyle/>
                    <a:p>
                      <a:r>
                        <a:rPr lang="en-GB" sz="680" b="0" dirty="0">
                          <a:latin typeface="Century Gothic" panose="020B0502020202020204" pitchFamily="34" charset="0"/>
                        </a:rPr>
                        <a:t>Lighter than </a:t>
                      </a:r>
                    </a:p>
                  </a:txBody>
                  <a:tcPr/>
                </a:tc>
                <a:tc>
                  <a:txBody>
                    <a:bodyPr/>
                    <a:lstStyle/>
                    <a:p>
                      <a:r>
                        <a:rPr lang="en-GB" sz="680" b="0" dirty="0">
                          <a:latin typeface="Century Gothic" panose="020B0502020202020204" pitchFamily="34" charset="0"/>
                        </a:rPr>
                        <a:t>Lighter than </a:t>
                      </a:r>
                    </a:p>
                  </a:txBody>
                  <a:tcPr/>
                </a:tc>
                <a:tc>
                  <a:txBody>
                    <a:bodyPr/>
                    <a:lstStyle/>
                    <a:p>
                      <a:r>
                        <a:rPr lang="en-GB" sz="680" b="0" dirty="0">
                          <a:latin typeface="Century Gothic" panose="020B0502020202020204" pitchFamily="34" charset="0"/>
                        </a:rPr>
                        <a:t>Lighter than </a:t>
                      </a:r>
                    </a:p>
                  </a:txBody>
                  <a:tcPr/>
                </a:tc>
                <a:tc>
                  <a:txBody>
                    <a:bodyPr/>
                    <a:lstStyle/>
                    <a:p>
                      <a:r>
                        <a:rPr lang="en-GB" sz="680" b="0" dirty="0">
                          <a:latin typeface="Century Gothic" panose="020B0502020202020204" pitchFamily="34" charset="0"/>
                        </a:rPr>
                        <a:t>Lighter than </a:t>
                      </a:r>
                    </a:p>
                  </a:txBody>
                  <a:tcPr/>
                </a:tc>
                <a:extLst>
                  <a:ext uri="{0D108BD9-81ED-4DB2-BD59-A6C34878D82A}">
                    <a16:rowId xmlns:a16="http://schemas.microsoft.com/office/drawing/2014/main" val="10010"/>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Kilogram kg</a:t>
                      </a:r>
                    </a:p>
                  </a:txBody>
                  <a:tcPr/>
                </a:tc>
                <a:tc>
                  <a:txBody>
                    <a:bodyPr/>
                    <a:lstStyle/>
                    <a:p>
                      <a:r>
                        <a:rPr lang="en-GB" sz="680" b="0" dirty="0">
                          <a:latin typeface="Century Gothic" panose="020B0502020202020204" pitchFamily="34" charset="0"/>
                        </a:rPr>
                        <a:t>Kilogram kg</a:t>
                      </a:r>
                    </a:p>
                  </a:txBody>
                  <a:tcPr/>
                </a:tc>
                <a:tc>
                  <a:txBody>
                    <a:bodyPr/>
                    <a:lstStyle/>
                    <a:p>
                      <a:r>
                        <a:rPr lang="en-GB" sz="680" b="0" dirty="0">
                          <a:latin typeface="Century Gothic" panose="020B0502020202020204" pitchFamily="34" charset="0"/>
                        </a:rPr>
                        <a:t>Kilogram kg</a:t>
                      </a:r>
                    </a:p>
                  </a:txBody>
                  <a:tcPr/>
                </a:tc>
                <a:tc>
                  <a:txBody>
                    <a:bodyPr/>
                    <a:lstStyle/>
                    <a:p>
                      <a:r>
                        <a:rPr lang="en-GB" sz="680" b="0" dirty="0">
                          <a:latin typeface="Century Gothic" panose="020B0502020202020204" pitchFamily="34" charset="0"/>
                        </a:rPr>
                        <a:t>Kilogram kg</a:t>
                      </a:r>
                    </a:p>
                  </a:txBody>
                  <a:tcPr/>
                </a:tc>
                <a:tc>
                  <a:txBody>
                    <a:bodyPr/>
                    <a:lstStyle/>
                    <a:p>
                      <a:r>
                        <a:rPr lang="en-GB" sz="680" b="0" dirty="0">
                          <a:latin typeface="Century Gothic" panose="020B0502020202020204" pitchFamily="34" charset="0"/>
                        </a:rPr>
                        <a:t>Kilogram kg</a:t>
                      </a:r>
                    </a:p>
                  </a:txBody>
                  <a:tcPr/>
                </a:tc>
                <a:extLst>
                  <a:ext uri="{0D108BD9-81ED-4DB2-BD59-A6C34878D82A}">
                    <a16:rowId xmlns:a16="http://schemas.microsoft.com/office/drawing/2014/main" val="10011"/>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Gram g</a:t>
                      </a:r>
                    </a:p>
                  </a:txBody>
                  <a:tcPr/>
                </a:tc>
                <a:tc>
                  <a:txBody>
                    <a:bodyPr/>
                    <a:lstStyle/>
                    <a:p>
                      <a:r>
                        <a:rPr lang="en-GB" sz="680" b="0" dirty="0">
                          <a:latin typeface="Century Gothic" panose="020B0502020202020204" pitchFamily="34" charset="0"/>
                        </a:rPr>
                        <a:t>Gram g</a:t>
                      </a:r>
                    </a:p>
                  </a:txBody>
                  <a:tcPr/>
                </a:tc>
                <a:tc>
                  <a:txBody>
                    <a:bodyPr/>
                    <a:lstStyle/>
                    <a:p>
                      <a:r>
                        <a:rPr lang="en-GB" sz="680" b="0" dirty="0">
                          <a:latin typeface="Century Gothic" panose="020B0502020202020204" pitchFamily="34" charset="0"/>
                        </a:rPr>
                        <a:t>Gram g</a:t>
                      </a:r>
                    </a:p>
                  </a:txBody>
                  <a:tcPr/>
                </a:tc>
                <a:tc>
                  <a:txBody>
                    <a:bodyPr/>
                    <a:lstStyle/>
                    <a:p>
                      <a:r>
                        <a:rPr lang="en-GB" sz="680" b="0" dirty="0">
                          <a:latin typeface="Century Gothic" panose="020B0502020202020204" pitchFamily="34" charset="0"/>
                        </a:rPr>
                        <a:t>Gram g</a:t>
                      </a:r>
                    </a:p>
                  </a:txBody>
                  <a:tcPr/>
                </a:tc>
                <a:tc>
                  <a:txBody>
                    <a:bodyPr/>
                    <a:lstStyle/>
                    <a:p>
                      <a:r>
                        <a:rPr lang="en-GB" sz="680" b="0" dirty="0">
                          <a:latin typeface="Century Gothic" panose="020B0502020202020204" pitchFamily="34" charset="0"/>
                        </a:rPr>
                        <a:t>Gram g</a:t>
                      </a:r>
                    </a:p>
                  </a:txBody>
                  <a:tcPr/>
                </a:tc>
                <a:extLst>
                  <a:ext uri="{0D108BD9-81ED-4DB2-BD59-A6C34878D82A}">
                    <a16:rowId xmlns:a16="http://schemas.microsoft.com/office/drawing/2014/main" val="10012"/>
                  </a:ext>
                </a:extLst>
              </a:tr>
              <a:tr h="0">
                <a:tc>
                  <a:txBody>
                    <a:bodyPr/>
                    <a:lstStyle/>
                    <a:p>
                      <a:r>
                        <a:rPr lang="en-GB" sz="680" b="1" dirty="0">
                          <a:latin typeface="Century Gothic" panose="020B0502020202020204" pitchFamily="34" charset="0"/>
                        </a:rPr>
                        <a:t>Capacity</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Capacity</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Capacity</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Capacity</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Capacity</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Capacity</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13"/>
                  </a:ext>
                </a:extLst>
              </a:tr>
              <a:tr h="0">
                <a:tc>
                  <a:txBody>
                    <a:bodyPr/>
                    <a:lstStyle/>
                    <a:p>
                      <a:r>
                        <a:rPr lang="en-GB" sz="680" b="1" dirty="0">
                          <a:latin typeface="Century Gothic" panose="020B0502020202020204" pitchFamily="34" charset="0"/>
                        </a:rPr>
                        <a:t>Volume</a:t>
                      </a:r>
                    </a:p>
                  </a:txBody>
                  <a:tcPr/>
                </a:tc>
                <a:tc>
                  <a:txBody>
                    <a:bodyPr/>
                    <a:lstStyle/>
                    <a:p>
                      <a:r>
                        <a:rPr lang="en-GB" sz="680" b="0" dirty="0">
                          <a:latin typeface="Century Gothic" panose="020B0502020202020204" pitchFamily="34" charset="0"/>
                        </a:rPr>
                        <a:t>Volume</a:t>
                      </a:r>
                    </a:p>
                  </a:txBody>
                  <a:tcPr/>
                </a:tc>
                <a:tc>
                  <a:txBody>
                    <a:bodyPr/>
                    <a:lstStyle/>
                    <a:p>
                      <a:r>
                        <a:rPr lang="en-GB" sz="680" b="0" dirty="0">
                          <a:latin typeface="Century Gothic" panose="020B0502020202020204" pitchFamily="34" charset="0"/>
                        </a:rPr>
                        <a:t>Volume</a:t>
                      </a:r>
                    </a:p>
                  </a:txBody>
                  <a:tcPr/>
                </a:tc>
                <a:tc>
                  <a:txBody>
                    <a:bodyPr/>
                    <a:lstStyle/>
                    <a:p>
                      <a:r>
                        <a:rPr lang="en-GB" sz="680" b="0" dirty="0">
                          <a:latin typeface="Century Gothic" panose="020B0502020202020204" pitchFamily="34" charset="0"/>
                        </a:rPr>
                        <a:t>Volume</a:t>
                      </a:r>
                    </a:p>
                  </a:txBody>
                  <a:tcPr/>
                </a:tc>
                <a:tc>
                  <a:txBody>
                    <a:bodyPr/>
                    <a:lstStyle/>
                    <a:p>
                      <a:r>
                        <a:rPr lang="en-GB" sz="680" b="0" dirty="0">
                          <a:latin typeface="Century Gothic" panose="020B0502020202020204" pitchFamily="34" charset="0"/>
                        </a:rPr>
                        <a:t>Volume</a:t>
                      </a:r>
                    </a:p>
                  </a:txBody>
                  <a:tcPr/>
                </a:tc>
                <a:tc>
                  <a:txBody>
                    <a:bodyPr/>
                    <a:lstStyle/>
                    <a:p>
                      <a:r>
                        <a:rPr lang="en-GB" sz="680" b="0" dirty="0">
                          <a:latin typeface="Century Gothic" panose="020B0502020202020204" pitchFamily="34" charset="0"/>
                        </a:rPr>
                        <a:t>Volume</a:t>
                      </a:r>
                    </a:p>
                  </a:txBody>
                  <a:tcPr/>
                </a:tc>
                <a:extLst>
                  <a:ext uri="{0D108BD9-81ED-4DB2-BD59-A6C34878D82A}">
                    <a16:rowId xmlns:a16="http://schemas.microsoft.com/office/drawing/2014/main" val="10014"/>
                  </a:ext>
                </a:extLst>
              </a:tr>
              <a:tr h="0">
                <a:tc>
                  <a:txBody>
                    <a:bodyPr/>
                    <a:lstStyle/>
                    <a:p>
                      <a:r>
                        <a:rPr lang="en-GB" sz="680" b="1" dirty="0">
                          <a:latin typeface="Century Gothic" panose="020B0502020202020204" pitchFamily="34" charset="0"/>
                        </a:rPr>
                        <a:t>Full/empty</a:t>
                      </a:r>
                    </a:p>
                  </a:txBody>
                  <a:tcPr/>
                </a:tc>
                <a:tc>
                  <a:txBody>
                    <a:bodyPr/>
                    <a:lstStyle/>
                    <a:p>
                      <a:r>
                        <a:rPr lang="en-GB" sz="680" b="0" dirty="0">
                          <a:latin typeface="Century Gothic" panose="020B0502020202020204" pitchFamily="34" charset="0"/>
                        </a:rPr>
                        <a:t>Full/empty</a:t>
                      </a:r>
                    </a:p>
                  </a:txBody>
                  <a:tcPr/>
                </a:tc>
                <a:tc>
                  <a:txBody>
                    <a:bodyPr/>
                    <a:lstStyle/>
                    <a:p>
                      <a:r>
                        <a:rPr lang="en-GB" sz="680" b="0" dirty="0">
                          <a:latin typeface="Century Gothic" panose="020B0502020202020204" pitchFamily="34" charset="0"/>
                        </a:rPr>
                        <a:t>Full/empty</a:t>
                      </a:r>
                    </a:p>
                  </a:txBody>
                  <a:tcPr/>
                </a:tc>
                <a:tc>
                  <a:txBody>
                    <a:bodyPr/>
                    <a:lstStyle/>
                    <a:p>
                      <a:r>
                        <a:rPr lang="en-GB" sz="680" b="0" dirty="0">
                          <a:latin typeface="Century Gothic" panose="020B0502020202020204" pitchFamily="34" charset="0"/>
                        </a:rPr>
                        <a:t>Full/empty</a:t>
                      </a:r>
                    </a:p>
                  </a:txBody>
                  <a:tcPr/>
                </a:tc>
                <a:tc>
                  <a:txBody>
                    <a:bodyPr/>
                    <a:lstStyle/>
                    <a:p>
                      <a:r>
                        <a:rPr lang="en-GB" sz="680" b="0" dirty="0">
                          <a:latin typeface="Century Gothic" panose="020B0502020202020204" pitchFamily="34" charset="0"/>
                        </a:rPr>
                        <a:t>Full/empty</a:t>
                      </a:r>
                    </a:p>
                  </a:txBody>
                  <a:tcPr/>
                </a:tc>
                <a:tc>
                  <a:txBody>
                    <a:bodyPr/>
                    <a:lstStyle/>
                    <a:p>
                      <a:r>
                        <a:rPr lang="en-GB" sz="680" b="0" dirty="0">
                          <a:latin typeface="Century Gothic" panose="020B0502020202020204" pitchFamily="34" charset="0"/>
                        </a:rPr>
                        <a:t>Full/empty</a:t>
                      </a:r>
                    </a:p>
                  </a:txBody>
                  <a:tcPr/>
                </a:tc>
                <a:extLst>
                  <a:ext uri="{0D108BD9-81ED-4DB2-BD59-A6C34878D82A}">
                    <a16:rowId xmlns:a16="http://schemas.microsoft.com/office/drawing/2014/main" val="10015"/>
                  </a:ext>
                </a:extLst>
              </a:tr>
              <a:tr h="0">
                <a:tc>
                  <a:txBody>
                    <a:bodyPr/>
                    <a:lstStyle/>
                    <a:p>
                      <a:r>
                        <a:rPr lang="en-GB" sz="680" b="1" dirty="0">
                          <a:latin typeface="Century Gothic" panose="020B0502020202020204" pitchFamily="34" charset="0"/>
                        </a:rPr>
                        <a:t>More than</a:t>
                      </a:r>
                    </a:p>
                  </a:txBody>
                  <a:tcPr/>
                </a:tc>
                <a:tc>
                  <a:txBody>
                    <a:bodyPr/>
                    <a:lstStyle/>
                    <a:p>
                      <a:r>
                        <a:rPr lang="en-GB" sz="680" b="0" dirty="0">
                          <a:latin typeface="Century Gothic" panose="020B0502020202020204" pitchFamily="34" charset="0"/>
                        </a:rPr>
                        <a:t>More than</a:t>
                      </a:r>
                    </a:p>
                  </a:txBody>
                  <a:tcPr/>
                </a:tc>
                <a:tc>
                  <a:txBody>
                    <a:bodyPr/>
                    <a:lstStyle/>
                    <a:p>
                      <a:r>
                        <a:rPr lang="en-GB" sz="680" b="0" dirty="0">
                          <a:latin typeface="Century Gothic" panose="020B0502020202020204" pitchFamily="34" charset="0"/>
                        </a:rPr>
                        <a:t>More than</a:t>
                      </a:r>
                    </a:p>
                  </a:txBody>
                  <a:tcPr/>
                </a:tc>
                <a:tc>
                  <a:txBody>
                    <a:bodyPr/>
                    <a:lstStyle/>
                    <a:p>
                      <a:r>
                        <a:rPr lang="en-GB" sz="680" b="0" dirty="0">
                          <a:latin typeface="Century Gothic" panose="020B0502020202020204" pitchFamily="34" charset="0"/>
                        </a:rPr>
                        <a:t>More than</a:t>
                      </a:r>
                    </a:p>
                  </a:txBody>
                  <a:tcPr/>
                </a:tc>
                <a:tc>
                  <a:txBody>
                    <a:bodyPr/>
                    <a:lstStyle/>
                    <a:p>
                      <a:r>
                        <a:rPr lang="en-GB" sz="680" b="0" dirty="0">
                          <a:latin typeface="Century Gothic" panose="020B0502020202020204" pitchFamily="34" charset="0"/>
                        </a:rPr>
                        <a:t>More than</a:t>
                      </a:r>
                    </a:p>
                  </a:txBody>
                  <a:tcPr/>
                </a:tc>
                <a:tc>
                  <a:txBody>
                    <a:bodyPr/>
                    <a:lstStyle/>
                    <a:p>
                      <a:r>
                        <a:rPr lang="en-GB" sz="680" b="0" dirty="0">
                          <a:latin typeface="Century Gothic" panose="020B0502020202020204" pitchFamily="34" charset="0"/>
                        </a:rPr>
                        <a:t>More than</a:t>
                      </a:r>
                    </a:p>
                  </a:txBody>
                  <a:tcPr/>
                </a:tc>
                <a:extLst>
                  <a:ext uri="{0D108BD9-81ED-4DB2-BD59-A6C34878D82A}">
                    <a16:rowId xmlns:a16="http://schemas.microsoft.com/office/drawing/2014/main" val="10016"/>
                  </a:ext>
                </a:extLst>
              </a:tr>
              <a:tr h="0">
                <a:tc>
                  <a:txBody>
                    <a:bodyPr/>
                    <a:lstStyle/>
                    <a:p>
                      <a:r>
                        <a:rPr lang="en-GB" sz="680" b="1" dirty="0">
                          <a:latin typeface="Century Gothic" panose="020B0502020202020204" pitchFamily="34" charset="0"/>
                        </a:rPr>
                        <a:t>Less than</a:t>
                      </a:r>
                    </a:p>
                  </a:txBody>
                  <a:tcPr/>
                </a:tc>
                <a:tc>
                  <a:txBody>
                    <a:bodyPr/>
                    <a:lstStyle/>
                    <a:p>
                      <a:r>
                        <a:rPr lang="en-GB" sz="680" b="0" dirty="0">
                          <a:latin typeface="Century Gothic" panose="020B0502020202020204" pitchFamily="34" charset="0"/>
                        </a:rPr>
                        <a:t>Less than</a:t>
                      </a:r>
                    </a:p>
                  </a:txBody>
                  <a:tcPr/>
                </a:tc>
                <a:tc>
                  <a:txBody>
                    <a:bodyPr/>
                    <a:lstStyle/>
                    <a:p>
                      <a:r>
                        <a:rPr lang="en-GB" sz="680" b="0" dirty="0">
                          <a:latin typeface="Century Gothic" panose="020B0502020202020204" pitchFamily="34" charset="0"/>
                        </a:rPr>
                        <a:t>Less than</a:t>
                      </a:r>
                    </a:p>
                  </a:txBody>
                  <a:tcPr/>
                </a:tc>
                <a:tc>
                  <a:txBody>
                    <a:bodyPr/>
                    <a:lstStyle/>
                    <a:p>
                      <a:r>
                        <a:rPr lang="en-GB" sz="680" b="0" dirty="0">
                          <a:latin typeface="Century Gothic" panose="020B0502020202020204" pitchFamily="34" charset="0"/>
                        </a:rPr>
                        <a:t>Less than</a:t>
                      </a:r>
                    </a:p>
                  </a:txBody>
                  <a:tcPr/>
                </a:tc>
                <a:tc>
                  <a:txBody>
                    <a:bodyPr/>
                    <a:lstStyle/>
                    <a:p>
                      <a:r>
                        <a:rPr lang="en-GB" sz="680" b="0" dirty="0">
                          <a:latin typeface="Century Gothic" panose="020B0502020202020204" pitchFamily="34" charset="0"/>
                        </a:rPr>
                        <a:t>Less than</a:t>
                      </a:r>
                    </a:p>
                  </a:txBody>
                  <a:tcPr/>
                </a:tc>
                <a:tc>
                  <a:txBody>
                    <a:bodyPr/>
                    <a:lstStyle/>
                    <a:p>
                      <a:r>
                        <a:rPr lang="en-GB" sz="680" b="0" dirty="0">
                          <a:latin typeface="Century Gothic" panose="020B0502020202020204" pitchFamily="34" charset="0"/>
                        </a:rPr>
                        <a:t>Less than</a:t>
                      </a:r>
                    </a:p>
                  </a:txBody>
                  <a:tcPr/>
                </a:tc>
                <a:extLst>
                  <a:ext uri="{0D108BD9-81ED-4DB2-BD59-A6C34878D82A}">
                    <a16:rowId xmlns:a16="http://schemas.microsoft.com/office/drawing/2014/main" val="10017"/>
                  </a:ext>
                </a:extLst>
              </a:tr>
              <a:tr h="0">
                <a:tc>
                  <a:txBody>
                    <a:bodyPr/>
                    <a:lstStyle/>
                    <a:p>
                      <a:r>
                        <a:rPr lang="en-GB" sz="680" b="1" dirty="0">
                          <a:latin typeface="Century Gothic" panose="020B0502020202020204" pitchFamily="34" charset="0"/>
                        </a:rPr>
                        <a:t>Half/half full/quarter</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Half/half full/quarter</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Half/half full/quarter</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Half/half full/quarter</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Half/half full/quarter</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Half/half full/quarter</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18"/>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Litres l</a:t>
                      </a:r>
                    </a:p>
                  </a:txBody>
                  <a:tcPr/>
                </a:tc>
                <a:tc>
                  <a:txBody>
                    <a:bodyPr/>
                    <a:lstStyle/>
                    <a:p>
                      <a:r>
                        <a:rPr lang="en-GB" sz="680" b="0" dirty="0">
                          <a:latin typeface="Century Gothic" panose="020B0502020202020204" pitchFamily="34" charset="0"/>
                        </a:rPr>
                        <a:t>Litres l</a:t>
                      </a:r>
                    </a:p>
                  </a:txBody>
                  <a:tcPr/>
                </a:tc>
                <a:tc>
                  <a:txBody>
                    <a:bodyPr/>
                    <a:lstStyle/>
                    <a:p>
                      <a:r>
                        <a:rPr lang="en-GB" sz="680" b="0" dirty="0">
                          <a:latin typeface="Century Gothic" panose="020B0502020202020204" pitchFamily="34" charset="0"/>
                        </a:rPr>
                        <a:t>Litres l</a:t>
                      </a:r>
                    </a:p>
                  </a:txBody>
                  <a:tcPr/>
                </a:tc>
                <a:tc>
                  <a:txBody>
                    <a:bodyPr/>
                    <a:lstStyle/>
                    <a:p>
                      <a:r>
                        <a:rPr lang="en-GB" sz="680" b="0" dirty="0">
                          <a:latin typeface="Century Gothic" panose="020B0502020202020204" pitchFamily="34" charset="0"/>
                        </a:rPr>
                        <a:t>Litres l</a:t>
                      </a:r>
                    </a:p>
                  </a:txBody>
                  <a:tcPr/>
                </a:tc>
                <a:tc>
                  <a:txBody>
                    <a:bodyPr/>
                    <a:lstStyle/>
                    <a:p>
                      <a:r>
                        <a:rPr lang="en-GB" sz="680" b="0" dirty="0">
                          <a:latin typeface="Century Gothic" panose="020B0502020202020204" pitchFamily="34" charset="0"/>
                        </a:rPr>
                        <a:t>Litres l</a:t>
                      </a:r>
                    </a:p>
                  </a:txBody>
                  <a:tcPr/>
                </a:tc>
                <a:extLst>
                  <a:ext uri="{0D108BD9-81ED-4DB2-BD59-A6C34878D82A}">
                    <a16:rowId xmlns:a16="http://schemas.microsoft.com/office/drawing/2014/main" val="10019"/>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Millilitres</a:t>
                      </a:r>
                      <a:r>
                        <a:rPr lang="en-GB" sz="680" b="1" baseline="0" dirty="0">
                          <a:latin typeface="Century Gothic" panose="020B0502020202020204" pitchFamily="34" charset="0"/>
                        </a:rPr>
                        <a:t> ml</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Millilitres</a:t>
                      </a:r>
                      <a:r>
                        <a:rPr lang="en-GB" sz="680" b="0" baseline="0" dirty="0">
                          <a:latin typeface="Century Gothic" panose="020B0502020202020204" pitchFamily="34" charset="0"/>
                        </a:rPr>
                        <a:t> ml</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Millilitres</a:t>
                      </a:r>
                      <a:r>
                        <a:rPr lang="en-GB" sz="680" b="0" baseline="0" dirty="0">
                          <a:latin typeface="Century Gothic" panose="020B0502020202020204" pitchFamily="34" charset="0"/>
                        </a:rPr>
                        <a:t> ml</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Millilitres</a:t>
                      </a:r>
                      <a:r>
                        <a:rPr lang="en-GB" sz="680" b="0" baseline="0" dirty="0">
                          <a:latin typeface="Century Gothic" panose="020B0502020202020204" pitchFamily="34" charset="0"/>
                        </a:rPr>
                        <a:t> ml</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Millilitres</a:t>
                      </a:r>
                      <a:r>
                        <a:rPr lang="en-GB" sz="680" b="0" baseline="0" dirty="0">
                          <a:latin typeface="Century Gothic" panose="020B0502020202020204" pitchFamily="34" charset="0"/>
                        </a:rPr>
                        <a:t> ml</a:t>
                      </a:r>
                      <a:endParaRPr lang="en-GB" sz="680" b="0" dirty="0">
                        <a:latin typeface="Century Gothic" panose="020B0502020202020204" pitchFamily="34" charset="0"/>
                      </a:endParaRPr>
                    </a:p>
                  </a:txBody>
                  <a:tcPr/>
                </a:tc>
                <a:extLst>
                  <a:ext uri="{0D108BD9-81ED-4DB2-BD59-A6C34878D82A}">
                    <a16:rowId xmlns:a16="http://schemas.microsoft.com/office/drawing/2014/main" val="1002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Volume </a:t>
                      </a:r>
                    </a:p>
                  </a:txBody>
                  <a:tcPr/>
                </a:tc>
                <a:tc>
                  <a:txBody>
                    <a:bodyPr/>
                    <a:lstStyle/>
                    <a:p>
                      <a:r>
                        <a:rPr lang="en-GB" sz="680" b="0" dirty="0">
                          <a:latin typeface="Century Gothic" panose="020B0502020202020204" pitchFamily="34" charset="0"/>
                        </a:rPr>
                        <a:t>Volume </a:t>
                      </a:r>
                    </a:p>
                  </a:txBody>
                  <a:tcPr/>
                </a:tc>
                <a:extLst>
                  <a:ext uri="{0D108BD9-81ED-4DB2-BD59-A6C34878D82A}">
                    <a16:rowId xmlns:a16="http://schemas.microsoft.com/office/drawing/2014/main" val="10021"/>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680" b="1" dirty="0">
                          <a:latin typeface="Century Gothic" panose="020B0502020202020204" pitchFamily="34" charset="0"/>
                        </a:rPr>
                        <a:t>Cubic centimetre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680" b="0" dirty="0">
                          <a:latin typeface="Century Gothic" panose="020B0502020202020204" pitchFamily="34" charset="0"/>
                        </a:rPr>
                        <a:t>Cubic centimetre</a:t>
                      </a:r>
                    </a:p>
                  </a:txBody>
                  <a:tcPr/>
                </a:tc>
                <a:extLst>
                  <a:ext uri="{0D108BD9-81ED-4DB2-BD59-A6C34878D82A}">
                    <a16:rowId xmlns:a16="http://schemas.microsoft.com/office/drawing/2014/main" val="10022"/>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Cubic metre</a:t>
                      </a:r>
                    </a:p>
                  </a:txBody>
                  <a:tcPr/>
                </a:tc>
                <a:extLst>
                  <a:ext uri="{0D108BD9-81ED-4DB2-BD59-A6C34878D82A}">
                    <a16:rowId xmlns:a16="http://schemas.microsoft.com/office/drawing/2014/main" val="10023"/>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Cubic millimetre</a:t>
                      </a:r>
                    </a:p>
                  </a:txBody>
                  <a:tcPr/>
                </a:tc>
                <a:extLst>
                  <a:ext uri="{0D108BD9-81ED-4DB2-BD59-A6C34878D82A}">
                    <a16:rowId xmlns:a16="http://schemas.microsoft.com/office/drawing/2014/main" val="10024"/>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Cubic kilometre</a:t>
                      </a:r>
                    </a:p>
                  </a:txBody>
                  <a:tcPr/>
                </a:tc>
                <a:extLst>
                  <a:ext uri="{0D108BD9-81ED-4DB2-BD59-A6C34878D82A}">
                    <a16:rowId xmlns:a16="http://schemas.microsoft.com/office/drawing/2014/main" val="10025"/>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Temperature </a:t>
                      </a:r>
                    </a:p>
                  </a:txBody>
                  <a:tcPr/>
                </a:tc>
                <a:tc>
                  <a:txBody>
                    <a:bodyPr/>
                    <a:lstStyle/>
                    <a:p>
                      <a:r>
                        <a:rPr lang="en-GB" sz="680" b="0" dirty="0">
                          <a:latin typeface="Century Gothic" panose="020B0502020202020204" pitchFamily="34" charset="0"/>
                        </a:rPr>
                        <a:t>Temperature </a:t>
                      </a:r>
                    </a:p>
                  </a:txBody>
                  <a:tcPr/>
                </a:tc>
                <a:tc>
                  <a:txBody>
                    <a:bodyPr/>
                    <a:lstStyle/>
                    <a:p>
                      <a:r>
                        <a:rPr lang="en-GB" sz="680" b="0" dirty="0">
                          <a:latin typeface="Century Gothic" panose="020B0502020202020204" pitchFamily="34" charset="0"/>
                        </a:rPr>
                        <a:t>Temperature </a:t>
                      </a:r>
                    </a:p>
                  </a:txBody>
                  <a:tcPr/>
                </a:tc>
                <a:tc>
                  <a:txBody>
                    <a:bodyPr/>
                    <a:lstStyle/>
                    <a:p>
                      <a:r>
                        <a:rPr lang="en-GB" sz="680" b="0" dirty="0">
                          <a:latin typeface="Century Gothic" panose="020B0502020202020204" pitchFamily="34" charset="0"/>
                        </a:rPr>
                        <a:t>Temperature </a:t>
                      </a:r>
                    </a:p>
                  </a:txBody>
                  <a:tcPr/>
                </a:tc>
                <a:tc>
                  <a:txBody>
                    <a:bodyPr/>
                    <a:lstStyle/>
                    <a:p>
                      <a:r>
                        <a:rPr lang="en-GB" sz="680" b="0" dirty="0">
                          <a:latin typeface="Century Gothic" panose="020B0502020202020204" pitchFamily="34" charset="0"/>
                        </a:rPr>
                        <a:t>Temperature </a:t>
                      </a:r>
                    </a:p>
                  </a:txBody>
                  <a:tcPr/>
                </a:tc>
                <a:extLst>
                  <a:ext uri="{0D108BD9-81ED-4DB2-BD59-A6C34878D82A}">
                    <a16:rowId xmlns:a16="http://schemas.microsoft.com/office/drawing/2014/main" val="10026"/>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Celsius</a:t>
                      </a:r>
                    </a:p>
                  </a:txBody>
                  <a:tcPr/>
                </a:tc>
                <a:tc>
                  <a:txBody>
                    <a:bodyPr/>
                    <a:lstStyle/>
                    <a:p>
                      <a:r>
                        <a:rPr lang="en-GB" sz="680" b="0" dirty="0">
                          <a:latin typeface="Century Gothic" panose="020B0502020202020204" pitchFamily="34" charset="0"/>
                        </a:rPr>
                        <a:t>Celsius</a:t>
                      </a:r>
                    </a:p>
                  </a:txBody>
                  <a:tcPr/>
                </a:tc>
                <a:tc>
                  <a:txBody>
                    <a:bodyPr/>
                    <a:lstStyle/>
                    <a:p>
                      <a:r>
                        <a:rPr lang="en-GB" sz="680" b="0" dirty="0">
                          <a:latin typeface="Century Gothic" panose="020B0502020202020204" pitchFamily="34" charset="0"/>
                        </a:rPr>
                        <a:t>Celsius</a:t>
                      </a:r>
                    </a:p>
                  </a:txBody>
                  <a:tcPr/>
                </a:tc>
                <a:tc>
                  <a:txBody>
                    <a:bodyPr/>
                    <a:lstStyle/>
                    <a:p>
                      <a:r>
                        <a:rPr lang="en-GB" sz="680" b="0" dirty="0">
                          <a:latin typeface="Century Gothic" panose="020B0502020202020204" pitchFamily="34" charset="0"/>
                        </a:rPr>
                        <a:t>Celsius</a:t>
                      </a:r>
                    </a:p>
                  </a:txBody>
                  <a:tcPr/>
                </a:tc>
                <a:tc>
                  <a:txBody>
                    <a:bodyPr/>
                    <a:lstStyle/>
                    <a:p>
                      <a:r>
                        <a:rPr lang="en-GB" sz="680" b="0" dirty="0">
                          <a:latin typeface="Century Gothic" panose="020B0502020202020204" pitchFamily="34" charset="0"/>
                        </a:rPr>
                        <a:t>Celsius</a:t>
                      </a:r>
                    </a:p>
                  </a:txBody>
                  <a:tcPr/>
                </a:tc>
                <a:extLst>
                  <a:ext uri="{0D108BD9-81ED-4DB2-BD59-A6C34878D82A}">
                    <a16:rowId xmlns:a16="http://schemas.microsoft.com/office/drawing/2014/main" val="10027"/>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10</a:t>
            </a:fld>
            <a:endParaRPr lang="en-GB" dirty="0"/>
          </a:p>
        </p:txBody>
      </p:sp>
    </p:spTree>
    <p:extLst>
      <p:ext uri="{BB962C8B-B14F-4D97-AF65-F5344CB8AC3E}">
        <p14:creationId xmlns:p14="http://schemas.microsoft.com/office/powerpoint/2010/main" val="1858121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5266944"/>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Measurement</a:t>
                      </a:r>
                      <a:r>
                        <a:rPr lang="en-GB" sz="680" b="1" baseline="0" dirty="0">
                          <a:latin typeface="Century Gothic" panose="020B0502020202020204" pitchFamily="34" charset="0"/>
                        </a:rPr>
                        <a:t>  (3)</a:t>
                      </a:r>
                      <a:endParaRPr lang="en-GB" sz="68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80" b="1" dirty="0">
                          <a:latin typeface="Century Gothic" panose="020B0502020202020204" pitchFamily="34" charset="0"/>
                        </a:rPr>
                        <a:t>Year 1</a:t>
                      </a:r>
                    </a:p>
                  </a:txBody>
                  <a:tcPr/>
                </a:tc>
                <a:tc>
                  <a:txBody>
                    <a:bodyPr/>
                    <a:lstStyle/>
                    <a:p>
                      <a:r>
                        <a:rPr lang="en-GB" sz="680" b="1" dirty="0">
                          <a:latin typeface="Century Gothic" panose="020B0502020202020204" pitchFamily="34" charset="0"/>
                        </a:rPr>
                        <a:t>Year 2</a:t>
                      </a:r>
                    </a:p>
                  </a:txBody>
                  <a:tcPr/>
                </a:tc>
                <a:tc>
                  <a:txBody>
                    <a:bodyPr/>
                    <a:lstStyle/>
                    <a:p>
                      <a:r>
                        <a:rPr lang="en-GB" sz="680" b="1" dirty="0">
                          <a:latin typeface="Century Gothic" panose="020B0502020202020204" pitchFamily="34" charset="0"/>
                        </a:rPr>
                        <a:t>Year 3</a:t>
                      </a:r>
                    </a:p>
                  </a:txBody>
                  <a:tcPr/>
                </a:tc>
                <a:tc>
                  <a:txBody>
                    <a:bodyPr/>
                    <a:lstStyle/>
                    <a:p>
                      <a:r>
                        <a:rPr lang="en-GB" sz="680" b="1" dirty="0">
                          <a:latin typeface="Century Gothic" panose="020B0502020202020204" pitchFamily="34" charset="0"/>
                        </a:rPr>
                        <a:t>Year 4</a:t>
                      </a:r>
                    </a:p>
                  </a:txBody>
                  <a:tcPr/>
                </a:tc>
                <a:tc>
                  <a:txBody>
                    <a:bodyPr/>
                    <a:lstStyle/>
                    <a:p>
                      <a:r>
                        <a:rPr lang="en-GB" sz="680" b="1" dirty="0">
                          <a:latin typeface="Century Gothic" panose="020B0502020202020204" pitchFamily="34" charset="0"/>
                        </a:rPr>
                        <a:t>Year 5</a:t>
                      </a:r>
                    </a:p>
                  </a:txBody>
                  <a:tcPr/>
                </a:tc>
                <a:tc>
                  <a:txBody>
                    <a:bodyPr/>
                    <a:lstStyle/>
                    <a:p>
                      <a:r>
                        <a:rPr lang="en-GB" sz="68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r>
                        <a:rPr lang="en-GB" sz="680" b="1" dirty="0">
                          <a:latin typeface="Century Gothic" panose="020B0502020202020204" pitchFamily="34" charset="0"/>
                        </a:rPr>
                        <a:t>Time</a:t>
                      </a:r>
                    </a:p>
                  </a:txBody>
                  <a:tcPr/>
                </a:tc>
                <a:tc>
                  <a:txBody>
                    <a:bodyPr/>
                    <a:lstStyle/>
                    <a:p>
                      <a:r>
                        <a:rPr lang="en-GB" sz="680" b="0" dirty="0">
                          <a:latin typeface="Century Gothic" panose="020B0502020202020204" pitchFamily="34" charset="0"/>
                        </a:rPr>
                        <a:t>Time</a:t>
                      </a:r>
                    </a:p>
                  </a:txBody>
                  <a:tcPr/>
                </a:tc>
                <a:tc>
                  <a:txBody>
                    <a:bodyPr/>
                    <a:lstStyle/>
                    <a:p>
                      <a:r>
                        <a:rPr lang="en-GB" sz="680" b="0" dirty="0">
                          <a:latin typeface="Century Gothic" panose="020B0502020202020204" pitchFamily="34" charset="0"/>
                        </a:rPr>
                        <a:t>Time</a:t>
                      </a:r>
                    </a:p>
                  </a:txBody>
                  <a:tcPr/>
                </a:tc>
                <a:tc>
                  <a:txBody>
                    <a:bodyPr/>
                    <a:lstStyle/>
                    <a:p>
                      <a:r>
                        <a:rPr lang="en-GB" sz="680" b="0" dirty="0">
                          <a:latin typeface="Century Gothic" panose="020B0502020202020204" pitchFamily="34" charset="0"/>
                        </a:rPr>
                        <a:t>Time</a:t>
                      </a:r>
                    </a:p>
                  </a:txBody>
                  <a:tcPr/>
                </a:tc>
                <a:tc>
                  <a:txBody>
                    <a:bodyPr/>
                    <a:lstStyle/>
                    <a:p>
                      <a:r>
                        <a:rPr lang="en-GB" sz="680" b="0" dirty="0">
                          <a:latin typeface="Century Gothic" panose="020B0502020202020204" pitchFamily="34" charset="0"/>
                        </a:rPr>
                        <a:t>Time</a:t>
                      </a:r>
                    </a:p>
                  </a:txBody>
                  <a:tcPr/>
                </a:tc>
                <a:tc>
                  <a:txBody>
                    <a:bodyPr/>
                    <a:lstStyle/>
                    <a:p>
                      <a:r>
                        <a:rPr lang="en-GB" sz="680" b="0" dirty="0">
                          <a:latin typeface="Century Gothic" panose="020B0502020202020204" pitchFamily="34" charset="0"/>
                        </a:rPr>
                        <a:t>Time</a:t>
                      </a:r>
                    </a:p>
                  </a:txBody>
                  <a:tcPr/>
                </a:tc>
                <a:extLst>
                  <a:ext uri="{0D108BD9-81ED-4DB2-BD59-A6C34878D82A}">
                    <a16:rowId xmlns:a16="http://schemas.microsoft.com/office/drawing/2014/main" val="10002"/>
                  </a:ext>
                </a:extLst>
              </a:tr>
              <a:tr h="0">
                <a:tc>
                  <a:txBody>
                    <a:bodyPr/>
                    <a:lstStyle/>
                    <a:p>
                      <a:r>
                        <a:rPr lang="en-GB" sz="680" b="1" dirty="0">
                          <a:latin typeface="Century Gothic" panose="020B0502020202020204" pitchFamily="34" charset="0"/>
                        </a:rPr>
                        <a:t>Quicker </a:t>
                      </a:r>
                    </a:p>
                  </a:txBody>
                  <a:tcPr/>
                </a:tc>
                <a:tc>
                  <a:txBody>
                    <a:bodyPr/>
                    <a:lstStyle/>
                    <a:p>
                      <a:r>
                        <a:rPr lang="en-GB" sz="680" b="0" dirty="0">
                          <a:latin typeface="Century Gothic" panose="020B0502020202020204" pitchFamily="34" charset="0"/>
                        </a:rPr>
                        <a:t>Quicker </a:t>
                      </a:r>
                    </a:p>
                  </a:txBody>
                  <a:tcPr/>
                </a:tc>
                <a:tc>
                  <a:txBody>
                    <a:bodyPr/>
                    <a:lstStyle/>
                    <a:p>
                      <a:r>
                        <a:rPr lang="en-GB" sz="680" b="0" dirty="0">
                          <a:latin typeface="Century Gothic" panose="020B0502020202020204" pitchFamily="34" charset="0"/>
                        </a:rPr>
                        <a:t>Quicker </a:t>
                      </a:r>
                    </a:p>
                  </a:txBody>
                  <a:tcPr/>
                </a:tc>
                <a:tc>
                  <a:txBody>
                    <a:bodyPr/>
                    <a:lstStyle/>
                    <a:p>
                      <a:r>
                        <a:rPr lang="en-GB" sz="680" b="0" dirty="0">
                          <a:latin typeface="Century Gothic" panose="020B0502020202020204" pitchFamily="34" charset="0"/>
                        </a:rPr>
                        <a:t>Quicker </a:t>
                      </a:r>
                    </a:p>
                  </a:txBody>
                  <a:tcPr/>
                </a:tc>
                <a:tc>
                  <a:txBody>
                    <a:bodyPr/>
                    <a:lstStyle/>
                    <a:p>
                      <a:r>
                        <a:rPr lang="en-GB" sz="680" b="0" dirty="0">
                          <a:latin typeface="Century Gothic" panose="020B0502020202020204" pitchFamily="34" charset="0"/>
                        </a:rPr>
                        <a:t>Quicker </a:t>
                      </a:r>
                    </a:p>
                  </a:txBody>
                  <a:tcPr/>
                </a:tc>
                <a:tc>
                  <a:txBody>
                    <a:bodyPr/>
                    <a:lstStyle/>
                    <a:p>
                      <a:r>
                        <a:rPr lang="en-GB" sz="680" b="0" dirty="0">
                          <a:latin typeface="Century Gothic" panose="020B0502020202020204" pitchFamily="34" charset="0"/>
                        </a:rPr>
                        <a:t>Quicker </a:t>
                      </a:r>
                    </a:p>
                  </a:txBody>
                  <a:tcPr/>
                </a:tc>
                <a:extLst>
                  <a:ext uri="{0D108BD9-81ED-4DB2-BD59-A6C34878D82A}">
                    <a16:rowId xmlns:a16="http://schemas.microsoft.com/office/drawing/2014/main" val="10003"/>
                  </a:ext>
                </a:extLst>
              </a:tr>
              <a:tr h="0">
                <a:tc>
                  <a:txBody>
                    <a:bodyPr/>
                    <a:lstStyle/>
                    <a:p>
                      <a:r>
                        <a:rPr lang="en-GB" sz="680" b="1" dirty="0">
                          <a:latin typeface="Century Gothic" panose="020B0502020202020204" pitchFamily="34" charset="0"/>
                        </a:rPr>
                        <a:t>Slower </a:t>
                      </a:r>
                    </a:p>
                  </a:txBody>
                  <a:tcPr/>
                </a:tc>
                <a:tc>
                  <a:txBody>
                    <a:bodyPr/>
                    <a:lstStyle/>
                    <a:p>
                      <a:r>
                        <a:rPr lang="en-GB" sz="680" b="0" dirty="0">
                          <a:latin typeface="Century Gothic" panose="020B0502020202020204" pitchFamily="34" charset="0"/>
                        </a:rPr>
                        <a:t>Slower </a:t>
                      </a:r>
                    </a:p>
                  </a:txBody>
                  <a:tcPr/>
                </a:tc>
                <a:tc>
                  <a:txBody>
                    <a:bodyPr/>
                    <a:lstStyle/>
                    <a:p>
                      <a:r>
                        <a:rPr lang="en-GB" sz="680" b="0" dirty="0">
                          <a:latin typeface="Century Gothic" panose="020B0502020202020204" pitchFamily="34" charset="0"/>
                        </a:rPr>
                        <a:t>Slower </a:t>
                      </a:r>
                    </a:p>
                  </a:txBody>
                  <a:tcPr/>
                </a:tc>
                <a:tc>
                  <a:txBody>
                    <a:bodyPr/>
                    <a:lstStyle/>
                    <a:p>
                      <a:r>
                        <a:rPr lang="en-GB" sz="680" b="0" dirty="0">
                          <a:latin typeface="Century Gothic" panose="020B0502020202020204" pitchFamily="34" charset="0"/>
                        </a:rPr>
                        <a:t>Slower </a:t>
                      </a:r>
                    </a:p>
                  </a:txBody>
                  <a:tcPr/>
                </a:tc>
                <a:tc>
                  <a:txBody>
                    <a:bodyPr/>
                    <a:lstStyle/>
                    <a:p>
                      <a:r>
                        <a:rPr lang="en-GB" sz="680" b="0" dirty="0">
                          <a:latin typeface="Century Gothic" panose="020B0502020202020204" pitchFamily="34" charset="0"/>
                        </a:rPr>
                        <a:t>Slower </a:t>
                      </a:r>
                    </a:p>
                  </a:txBody>
                  <a:tcPr/>
                </a:tc>
                <a:tc>
                  <a:txBody>
                    <a:bodyPr/>
                    <a:lstStyle/>
                    <a:p>
                      <a:r>
                        <a:rPr lang="en-GB" sz="680" b="0" dirty="0">
                          <a:latin typeface="Century Gothic" panose="020B0502020202020204" pitchFamily="34" charset="0"/>
                        </a:rPr>
                        <a:t>Slower </a:t>
                      </a:r>
                    </a:p>
                  </a:txBody>
                  <a:tcPr/>
                </a:tc>
                <a:extLst>
                  <a:ext uri="{0D108BD9-81ED-4DB2-BD59-A6C34878D82A}">
                    <a16:rowId xmlns:a16="http://schemas.microsoft.com/office/drawing/2014/main" val="10004"/>
                  </a:ext>
                </a:extLst>
              </a:tr>
              <a:tr h="0">
                <a:tc>
                  <a:txBody>
                    <a:bodyPr/>
                    <a:lstStyle/>
                    <a:p>
                      <a:r>
                        <a:rPr lang="en-GB" sz="680" b="1" dirty="0">
                          <a:latin typeface="Century Gothic" panose="020B0502020202020204" pitchFamily="34" charset="0"/>
                        </a:rPr>
                        <a:t>Earlier </a:t>
                      </a:r>
                    </a:p>
                  </a:txBody>
                  <a:tcPr/>
                </a:tc>
                <a:tc>
                  <a:txBody>
                    <a:bodyPr/>
                    <a:lstStyle/>
                    <a:p>
                      <a:r>
                        <a:rPr lang="en-GB" sz="680" b="0" dirty="0">
                          <a:latin typeface="Century Gothic" panose="020B0502020202020204" pitchFamily="34" charset="0"/>
                        </a:rPr>
                        <a:t>Earlier </a:t>
                      </a:r>
                    </a:p>
                  </a:txBody>
                  <a:tcPr/>
                </a:tc>
                <a:tc>
                  <a:txBody>
                    <a:bodyPr/>
                    <a:lstStyle/>
                    <a:p>
                      <a:r>
                        <a:rPr lang="en-GB" sz="680" b="0" dirty="0">
                          <a:latin typeface="Century Gothic" panose="020B0502020202020204" pitchFamily="34" charset="0"/>
                        </a:rPr>
                        <a:t>Earlier </a:t>
                      </a:r>
                    </a:p>
                  </a:txBody>
                  <a:tcPr/>
                </a:tc>
                <a:tc>
                  <a:txBody>
                    <a:bodyPr/>
                    <a:lstStyle/>
                    <a:p>
                      <a:r>
                        <a:rPr lang="en-GB" sz="680" b="0" dirty="0">
                          <a:latin typeface="Century Gothic" panose="020B0502020202020204" pitchFamily="34" charset="0"/>
                        </a:rPr>
                        <a:t>Earlier </a:t>
                      </a:r>
                    </a:p>
                  </a:txBody>
                  <a:tcPr/>
                </a:tc>
                <a:tc>
                  <a:txBody>
                    <a:bodyPr/>
                    <a:lstStyle/>
                    <a:p>
                      <a:r>
                        <a:rPr lang="en-GB" sz="680" b="0" dirty="0">
                          <a:latin typeface="Century Gothic" panose="020B0502020202020204" pitchFamily="34" charset="0"/>
                        </a:rPr>
                        <a:t>Earlier </a:t>
                      </a:r>
                    </a:p>
                  </a:txBody>
                  <a:tcPr/>
                </a:tc>
                <a:tc>
                  <a:txBody>
                    <a:bodyPr/>
                    <a:lstStyle/>
                    <a:p>
                      <a:r>
                        <a:rPr lang="en-GB" sz="680" b="0" dirty="0">
                          <a:latin typeface="Century Gothic" panose="020B0502020202020204" pitchFamily="34" charset="0"/>
                        </a:rPr>
                        <a:t>Earlier </a:t>
                      </a:r>
                    </a:p>
                  </a:txBody>
                  <a:tcPr/>
                </a:tc>
                <a:extLst>
                  <a:ext uri="{0D108BD9-81ED-4DB2-BD59-A6C34878D82A}">
                    <a16:rowId xmlns:a16="http://schemas.microsoft.com/office/drawing/2014/main" val="10005"/>
                  </a:ext>
                </a:extLst>
              </a:tr>
              <a:tr h="0">
                <a:tc>
                  <a:txBody>
                    <a:bodyPr/>
                    <a:lstStyle/>
                    <a:p>
                      <a:r>
                        <a:rPr lang="en-GB" sz="680" b="1" dirty="0">
                          <a:latin typeface="Century Gothic" panose="020B0502020202020204" pitchFamily="34" charset="0"/>
                        </a:rPr>
                        <a:t>Later </a:t>
                      </a:r>
                    </a:p>
                  </a:txBody>
                  <a:tcPr/>
                </a:tc>
                <a:tc>
                  <a:txBody>
                    <a:bodyPr/>
                    <a:lstStyle/>
                    <a:p>
                      <a:r>
                        <a:rPr lang="en-GB" sz="680" b="0" dirty="0">
                          <a:latin typeface="Century Gothic" panose="020B0502020202020204" pitchFamily="34" charset="0"/>
                        </a:rPr>
                        <a:t>Later </a:t>
                      </a:r>
                    </a:p>
                  </a:txBody>
                  <a:tcPr/>
                </a:tc>
                <a:tc>
                  <a:txBody>
                    <a:bodyPr/>
                    <a:lstStyle/>
                    <a:p>
                      <a:r>
                        <a:rPr lang="en-GB" sz="680" b="0" dirty="0">
                          <a:latin typeface="Century Gothic" panose="020B0502020202020204" pitchFamily="34" charset="0"/>
                        </a:rPr>
                        <a:t>Later </a:t>
                      </a:r>
                    </a:p>
                  </a:txBody>
                  <a:tcPr/>
                </a:tc>
                <a:tc>
                  <a:txBody>
                    <a:bodyPr/>
                    <a:lstStyle/>
                    <a:p>
                      <a:r>
                        <a:rPr lang="en-GB" sz="680" b="0" dirty="0">
                          <a:latin typeface="Century Gothic" panose="020B0502020202020204" pitchFamily="34" charset="0"/>
                        </a:rPr>
                        <a:t>Later </a:t>
                      </a:r>
                    </a:p>
                  </a:txBody>
                  <a:tcPr/>
                </a:tc>
                <a:tc>
                  <a:txBody>
                    <a:bodyPr/>
                    <a:lstStyle/>
                    <a:p>
                      <a:r>
                        <a:rPr lang="en-GB" sz="680" b="0" dirty="0">
                          <a:latin typeface="Century Gothic" panose="020B0502020202020204" pitchFamily="34" charset="0"/>
                        </a:rPr>
                        <a:t>Later </a:t>
                      </a:r>
                    </a:p>
                  </a:txBody>
                  <a:tcPr/>
                </a:tc>
                <a:tc>
                  <a:txBody>
                    <a:bodyPr/>
                    <a:lstStyle/>
                    <a:p>
                      <a:r>
                        <a:rPr lang="en-GB" sz="680" b="0" dirty="0">
                          <a:latin typeface="Century Gothic" panose="020B0502020202020204" pitchFamily="34" charset="0"/>
                        </a:rPr>
                        <a:t>Later </a:t>
                      </a:r>
                    </a:p>
                  </a:txBody>
                  <a:tcPr/>
                </a:tc>
                <a:extLst>
                  <a:ext uri="{0D108BD9-81ED-4DB2-BD59-A6C34878D82A}">
                    <a16:rowId xmlns:a16="http://schemas.microsoft.com/office/drawing/2014/main" val="10006"/>
                  </a:ext>
                </a:extLst>
              </a:tr>
              <a:tr h="0">
                <a:tc>
                  <a:txBody>
                    <a:bodyPr/>
                    <a:lstStyle/>
                    <a:p>
                      <a:r>
                        <a:rPr lang="en-GB" sz="680" b="1"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extLst>
                  <a:ext uri="{0D108BD9-81ED-4DB2-BD59-A6C34878D82A}">
                    <a16:rowId xmlns:a16="http://schemas.microsoft.com/office/drawing/2014/main" val="10007"/>
                  </a:ext>
                </a:extLst>
              </a:tr>
              <a:tr h="0">
                <a:tc>
                  <a:txBody>
                    <a:bodyPr/>
                    <a:lstStyle/>
                    <a:p>
                      <a:r>
                        <a:rPr lang="en-GB" sz="680" b="1" dirty="0">
                          <a:latin typeface="Century Gothic" panose="020B0502020202020204" pitchFamily="34" charset="0"/>
                        </a:rPr>
                        <a:t>Before </a:t>
                      </a:r>
                    </a:p>
                  </a:txBody>
                  <a:tcPr/>
                </a:tc>
                <a:tc>
                  <a:txBody>
                    <a:bodyPr/>
                    <a:lstStyle/>
                    <a:p>
                      <a:r>
                        <a:rPr lang="en-GB" sz="680" b="0" dirty="0">
                          <a:latin typeface="Century Gothic" panose="020B0502020202020204" pitchFamily="34" charset="0"/>
                        </a:rPr>
                        <a:t>Before </a:t>
                      </a:r>
                    </a:p>
                  </a:txBody>
                  <a:tcPr/>
                </a:tc>
                <a:tc>
                  <a:txBody>
                    <a:bodyPr/>
                    <a:lstStyle/>
                    <a:p>
                      <a:r>
                        <a:rPr lang="en-GB" sz="680" b="0" dirty="0">
                          <a:latin typeface="Century Gothic" panose="020B0502020202020204" pitchFamily="34" charset="0"/>
                        </a:rPr>
                        <a:t>Before </a:t>
                      </a:r>
                    </a:p>
                  </a:txBody>
                  <a:tcPr/>
                </a:tc>
                <a:tc>
                  <a:txBody>
                    <a:bodyPr/>
                    <a:lstStyle/>
                    <a:p>
                      <a:r>
                        <a:rPr lang="en-GB" sz="680" b="0" dirty="0">
                          <a:latin typeface="Century Gothic" panose="020B0502020202020204" pitchFamily="34" charset="0"/>
                        </a:rPr>
                        <a:t>Before </a:t>
                      </a:r>
                    </a:p>
                  </a:txBody>
                  <a:tcPr/>
                </a:tc>
                <a:tc>
                  <a:txBody>
                    <a:bodyPr/>
                    <a:lstStyle/>
                    <a:p>
                      <a:r>
                        <a:rPr lang="en-GB" sz="680" b="0" dirty="0">
                          <a:latin typeface="Century Gothic" panose="020B0502020202020204" pitchFamily="34" charset="0"/>
                        </a:rPr>
                        <a:t>Before </a:t>
                      </a:r>
                    </a:p>
                  </a:txBody>
                  <a:tcPr/>
                </a:tc>
                <a:tc>
                  <a:txBody>
                    <a:bodyPr/>
                    <a:lstStyle/>
                    <a:p>
                      <a:r>
                        <a:rPr lang="en-GB" sz="680" b="0" dirty="0">
                          <a:latin typeface="Century Gothic" panose="020B0502020202020204" pitchFamily="34" charset="0"/>
                        </a:rPr>
                        <a:t>Before </a:t>
                      </a:r>
                    </a:p>
                  </a:txBody>
                  <a:tcPr/>
                </a:tc>
                <a:extLst>
                  <a:ext uri="{0D108BD9-81ED-4DB2-BD59-A6C34878D82A}">
                    <a16:rowId xmlns:a16="http://schemas.microsoft.com/office/drawing/2014/main" val="10008"/>
                  </a:ext>
                </a:extLst>
              </a:tr>
              <a:tr h="0">
                <a:tc>
                  <a:txBody>
                    <a:bodyPr/>
                    <a:lstStyle/>
                    <a:p>
                      <a:r>
                        <a:rPr lang="en-GB" sz="680" b="1" dirty="0">
                          <a:latin typeface="Century Gothic" panose="020B0502020202020204" pitchFamily="34" charset="0"/>
                        </a:rPr>
                        <a:t>After </a:t>
                      </a:r>
                    </a:p>
                  </a:txBody>
                  <a:tcPr/>
                </a:tc>
                <a:tc>
                  <a:txBody>
                    <a:bodyPr/>
                    <a:lstStyle/>
                    <a:p>
                      <a:r>
                        <a:rPr lang="en-GB" sz="680" b="0" dirty="0">
                          <a:latin typeface="Century Gothic" panose="020B0502020202020204" pitchFamily="34" charset="0"/>
                        </a:rPr>
                        <a:t>After </a:t>
                      </a:r>
                    </a:p>
                  </a:txBody>
                  <a:tcPr/>
                </a:tc>
                <a:tc>
                  <a:txBody>
                    <a:bodyPr/>
                    <a:lstStyle/>
                    <a:p>
                      <a:r>
                        <a:rPr lang="en-GB" sz="680" b="0" dirty="0">
                          <a:latin typeface="Century Gothic" panose="020B0502020202020204" pitchFamily="34" charset="0"/>
                        </a:rPr>
                        <a:t>After </a:t>
                      </a:r>
                    </a:p>
                  </a:txBody>
                  <a:tcPr/>
                </a:tc>
                <a:tc>
                  <a:txBody>
                    <a:bodyPr/>
                    <a:lstStyle/>
                    <a:p>
                      <a:r>
                        <a:rPr lang="en-GB" sz="680" b="0" dirty="0">
                          <a:latin typeface="Century Gothic" panose="020B0502020202020204" pitchFamily="34" charset="0"/>
                        </a:rPr>
                        <a:t>After </a:t>
                      </a:r>
                    </a:p>
                  </a:txBody>
                  <a:tcPr/>
                </a:tc>
                <a:tc>
                  <a:txBody>
                    <a:bodyPr/>
                    <a:lstStyle/>
                    <a:p>
                      <a:r>
                        <a:rPr lang="en-GB" sz="680" b="0" dirty="0">
                          <a:latin typeface="Century Gothic" panose="020B0502020202020204" pitchFamily="34" charset="0"/>
                        </a:rPr>
                        <a:t>After </a:t>
                      </a:r>
                    </a:p>
                  </a:txBody>
                  <a:tcPr/>
                </a:tc>
                <a:tc>
                  <a:txBody>
                    <a:bodyPr/>
                    <a:lstStyle/>
                    <a:p>
                      <a:r>
                        <a:rPr lang="en-GB" sz="680" b="0" dirty="0">
                          <a:latin typeface="Century Gothic" panose="020B0502020202020204" pitchFamily="34" charset="0"/>
                        </a:rPr>
                        <a:t>After </a:t>
                      </a:r>
                    </a:p>
                  </a:txBody>
                  <a:tcPr/>
                </a:tc>
                <a:extLst>
                  <a:ext uri="{0D108BD9-81ED-4DB2-BD59-A6C34878D82A}">
                    <a16:rowId xmlns:a16="http://schemas.microsoft.com/office/drawing/2014/main" val="10009"/>
                  </a:ext>
                </a:extLst>
              </a:tr>
              <a:tr h="0">
                <a:tc>
                  <a:txBody>
                    <a:bodyPr/>
                    <a:lstStyle/>
                    <a:p>
                      <a:r>
                        <a:rPr lang="en-GB" sz="680" b="1" dirty="0">
                          <a:latin typeface="Century Gothic" panose="020B0502020202020204" pitchFamily="34" charset="0"/>
                        </a:rPr>
                        <a:t>First </a:t>
                      </a:r>
                    </a:p>
                  </a:txBody>
                  <a:tcPr/>
                </a:tc>
                <a:tc>
                  <a:txBody>
                    <a:bodyPr/>
                    <a:lstStyle/>
                    <a:p>
                      <a:r>
                        <a:rPr lang="en-GB" sz="680" b="0" dirty="0">
                          <a:latin typeface="Century Gothic" panose="020B0502020202020204" pitchFamily="34" charset="0"/>
                        </a:rPr>
                        <a:t>First </a:t>
                      </a:r>
                    </a:p>
                  </a:txBody>
                  <a:tcPr/>
                </a:tc>
                <a:tc>
                  <a:txBody>
                    <a:bodyPr/>
                    <a:lstStyle/>
                    <a:p>
                      <a:r>
                        <a:rPr lang="en-GB" sz="680" b="0" dirty="0">
                          <a:latin typeface="Century Gothic" panose="020B0502020202020204" pitchFamily="34" charset="0"/>
                        </a:rPr>
                        <a:t>First </a:t>
                      </a:r>
                    </a:p>
                  </a:txBody>
                  <a:tcPr/>
                </a:tc>
                <a:tc>
                  <a:txBody>
                    <a:bodyPr/>
                    <a:lstStyle/>
                    <a:p>
                      <a:r>
                        <a:rPr lang="en-GB" sz="680" b="0" dirty="0">
                          <a:latin typeface="Century Gothic" panose="020B0502020202020204" pitchFamily="34" charset="0"/>
                        </a:rPr>
                        <a:t>First </a:t>
                      </a:r>
                    </a:p>
                  </a:txBody>
                  <a:tcPr/>
                </a:tc>
                <a:tc>
                  <a:txBody>
                    <a:bodyPr/>
                    <a:lstStyle/>
                    <a:p>
                      <a:r>
                        <a:rPr lang="en-GB" sz="680" b="0" dirty="0">
                          <a:latin typeface="Century Gothic" panose="020B0502020202020204" pitchFamily="34" charset="0"/>
                        </a:rPr>
                        <a:t>First </a:t>
                      </a:r>
                    </a:p>
                  </a:txBody>
                  <a:tcPr/>
                </a:tc>
                <a:tc>
                  <a:txBody>
                    <a:bodyPr/>
                    <a:lstStyle/>
                    <a:p>
                      <a:r>
                        <a:rPr lang="en-GB" sz="680" b="0" dirty="0">
                          <a:latin typeface="Century Gothic" panose="020B0502020202020204" pitchFamily="34" charset="0"/>
                        </a:rPr>
                        <a:t>First </a:t>
                      </a:r>
                    </a:p>
                  </a:txBody>
                  <a:tcPr/>
                </a:tc>
                <a:extLst>
                  <a:ext uri="{0D108BD9-81ED-4DB2-BD59-A6C34878D82A}">
                    <a16:rowId xmlns:a16="http://schemas.microsoft.com/office/drawing/2014/main" val="10010"/>
                  </a:ext>
                </a:extLst>
              </a:tr>
              <a:tr h="0">
                <a:tc>
                  <a:txBody>
                    <a:bodyPr/>
                    <a:lstStyle/>
                    <a:p>
                      <a:r>
                        <a:rPr lang="en-GB" sz="680" b="1" dirty="0">
                          <a:latin typeface="Century Gothic" panose="020B0502020202020204" pitchFamily="34" charset="0"/>
                        </a:rPr>
                        <a:t>Next </a:t>
                      </a:r>
                    </a:p>
                  </a:txBody>
                  <a:tcPr/>
                </a:tc>
                <a:tc>
                  <a:txBody>
                    <a:bodyPr/>
                    <a:lstStyle/>
                    <a:p>
                      <a:r>
                        <a:rPr lang="en-GB" sz="680" b="0" dirty="0">
                          <a:latin typeface="Century Gothic" panose="020B0502020202020204" pitchFamily="34" charset="0"/>
                        </a:rPr>
                        <a:t>Next </a:t>
                      </a:r>
                    </a:p>
                  </a:txBody>
                  <a:tcPr/>
                </a:tc>
                <a:tc>
                  <a:txBody>
                    <a:bodyPr/>
                    <a:lstStyle/>
                    <a:p>
                      <a:r>
                        <a:rPr lang="en-GB" sz="680" b="0" dirty="0">
                          <a:latin typeface="Century Gothic" panose="020B0502020202020204" pitchFamily="34" charset="0"/>
                        </a:rPr>
                        <a:t>Next </a:t>
                      </a:r>
                    </a:p>
                  </a:txBody>
                  <a:tcPr/>
                </a:tc>
                <a:tc>
                  <a:txBody>
                    <a:bodyPr/>
                    <a:lstStyle/>
                    <a:p>
                      <a:r>
                        <a:rPr lang="en-GB" sz="680" b="0" dirty="0">
                          <a:latin typeface="Century Gothic" panose="020B0502020202020204" pitchFamily="34" charset="0"/>
                        </a:rPr>
                        <a:t>Next </a:t>
                      </a:r>
                    </a:p>
                  </a:txBody>
                  <a:tcPr/>
                </a:tc>
                <a:tc>
                  <a:txBody>
                    <a:bodyPr/>
                    <a:lstStyle/>
                    <a:p>
                      <a:r>
                        <a:rPr lang="en-GB" sz="680" b="0" dirty="0">
                          <a:latin typeface="Century Gothic" panose="020B0502020202020204" pitchFamily="34" charset="0"/>
                        </a:rPr>
                        <a:t>Next </a:t>
                      </a:r>
                    </a:p>
                  </a:txBody>
                  <a:tcPr/>
                </a:tc>
                <a:tc>
                  <a:txBody>
                    <a:bodyPr/>
                    <a:lstStyle/>
                    <a:p>
                      <a:r>
                        <a:rPr lang="en-GB" sz="680" b="0" dirty="0">
                          <a:latin typeface="Century Gothic" panose="020B0502020202020204" pitchFamily="34" charset="0"/>
                        </a:rPr>
                        <a:t>Next </a:t>
                      </a:r>
                    </a:p>
                  </a:txBody>
                  <a:tcPr/>
                </a:tc>
                <a:extLst>
                  <a:ext uri="{0D108BD9-81ED-4DB2-BD59-A6C34878D82A}">
                    <a16:rowId xmlns:a16="http://schemas.microsoft.com/office/drawing/2014/main" val="10011"/>
                  </a:ext>
                </a:extLst>
              </a:tr>
              <a:tr h="0">
                <a:tc>
                  <a:txBody>
                    <a:bodyPr/>
                    <a:lstStyle/>
                    <a:p>
                      <a:r>
                        <a:rPr lang="en-GB" sz="680" b="1" dirty="0">
                          <a:latin typeface="Century Gothic" panose="020B0502020202020204" pitchFamily="34" charset="0"/>
                        </a:rPr>
                        <a:t>Today </a:t>
                      </a:r>
                    </a:p>
                  </a:txBody>
                  <a:tcPr/>
                </a:tc>
                <a:tc>
                  <a:txBody>
                    <a:bodyPr/>
                    <a:lstStyle/>
                    <a:p>
                      <a:r>
                        <a:rPr lang="en-GB" sz="680" b="0" dirty="0">
                          <a:latin typeface="Century Gothic" panose="020B0502020202020204" pitchFamily="34" charset="0"/>
                        </a:rPr>
                        <a:t>Today </a:t>
                      </a:r>
                    </a:p>
                  </a:txBody>
                  <a:tcPr/>
                </a:tc>
                <a:tc>
                  <a:txBody>
                    <a:bodyPr/>
                    <a:lstStyle/>
                    <a:p>
                      <a:r>
                        <a:rPr lang="en-GB" sz="680" b="0" dirty="0">
                          <a:latin typeface="Century Gothic" panose="020B0502020202020204" pitchFamily="34" charset="0"/>
                        </a:rPr>
                        <a:t>Today </a:t>
                      </a:r>
                    </a:p>
                  </a:txBody>
                  <a:tcPr/>
                </a:tc>
                <a:tc>
                  <a:txBody>
                    <a:bodyPr/>
                    <a:lstStyle/>
                    <a:p>
                      <a:r>
                        <a:rPr lang="en-GB" sz="680" b="0" dirty="0">
                          <a:latin typeface="Century Gothic" panose="020B0502020202020204" pitchFamily="34" charset="0"/>
                        </a:rPr>
                        <a:t>Today </a:t>
                      </a:r>
                    </a:p>
                  </a:txBody>
                  <a:tcPr/>
                </a:tc>
                <a:tc>
                  <a:txBody>
                    <a:bodyPr/>
                    <a:lstStyle/>
                    <a:p>
                      <a:r>
                        <a:rPr lang="en-GB" sz="680" b="0" dirty="0">
                          <a:latin typeface="Century Gothic" panose="020B0502020202020204" pitchFamily="34" charset="0"/>
                        </a:rPr>
                        <a:t>Today </a:t>
                      </a:r>
                    </a:p>
                  </a:txBody>
                  <a:tcPr/>
                </a:tc>
                <a:tc>
                  <a:txBody>
                    <a:bodyPr/>
                    <a:lstStyle/>
                    <a:p>
                      <a:r>
                        <a:rPr lang="en-GB" sz="680" b="0" dirty="0">
                          <a:latin typeface="Century Gothic" panose="020B0502020202020204" pitchFamily="34" charset="0"/>
                        </a:rPr>
                        <a:t>Today </a:t>
                      </a:r>
                    </a:p>
                  </a:txBody>
                  <a:tcPr/>
                </a:tc>
                <a:extLst>
                  <a:ext uri="{0D108BD9-81ED-4DB2-BD59-A6C34878D82A}">
                    <a16:rowId xmlns:a16="http://schemas.microsoft.com/office/drawing/2014/main" val="10012"/>
                  </a:ext>
                </a:extLst>
              </a:tr>
              <a:tr h="0">
                <a:tc>
                  <a:txBody>
                    <a:bodyPr/>
                    <a:lstStyle/>
                    <a:p>
                      <a:r>
                        <a:rPr lang="en-GB" sz="680" b="1" dirty="0">
                          <a:latin typeface="Century Gothic" panose="020B0502020202020204" pitchFamily="34" charset="0"/>
                        </a:rPr>
                        <a:t>Yesterday </a:t>
                      </a:r>
                    </a:p>
                  </a:txBody>
                  <a:tcPr/>
                </a:tc>
                <a:tc>
                  <a:txBody>
                    <a:bodyPr/>
                    <a:lstStyle/>
                    <a:p>
                      <a:r>
                        <a:rPr lang="en-GB" sz="680" b="0" dirty="0">
                          <a:latin typeface="Century Gothic" panose="020B0502020202020204" pitchFamily="34" charset="0"/>
                        </a:rPr>
                        <a:t>Yesterday </a:t>
                      </a:r>
                    </a:p>
                  </a:txBody>
                  <a:tcPr/>
                </a:tc>
                <a:tc>
                  <a:txBody>
                    <a:bodyPr/>
                    <a:lstStyle/>
                    <a:p>
                      <a:r>
                        <a:rPr lang="en-GB" sz="680" b="0" dirty="0">
                          <a:latin typeface="Century Gothic" panose="020B0502020202020204" pitchFamily="34" charset="0"/>
                        </a:rPr>
                        <a:t>Yesterday </a:t>
                      </a:r>
                    </a:p>
                  </a:txBody>
                  <a:tcPr/>
                </a:tc>
                <a:tc>
                  <a:txBody>
                    <a:bodyPr/>
                    <a:lstStyle/>
                    <a:p>
                      <a:r>
                        <a:rPr lang="en-GB" sz="680" b="0" dirty="0">
                          <a:latin typeface="Century Gothic" panose="020B0502020202020204" pitchFamily="34" charset="0"/>
                        </a:rPr>
                        <a:t>Yesterday </a:t>
                      </a:r>
                    </a:p>
                  </a:txBody>
                  <a:tcPr/>
                </a:tc>
                <a:tc>
                  <a:txBody>
                    <a:bodyPr/>
                    <a:lstStyle/>
                    <a:p>
                      <a:r>
                        <a:rPr lang="en-GB" sz="680" b="0" dirty="0">
                          <a:latin typeface="Century Gothic" panose="020B0502020202020204" pitchFamily="34" charset="0"/>
                        </a:rPr>
                        <a:t>Yesterday </a:t>
                      </a:r>
                    </a:p>
                  </a:txBody>
                  <a:tcPr/>
                </a:tc>
                <a:tc>
                  <a:txBody>
                    <a:bodyPr/>
                    <a:lstStyle/>
                    <a:p>
                      <a:r>
                        <a:rPr lang="en-GB" sz="680" b="0" dirty="0">
                          <a:latin typeface="Century Gothic" panose="020B0502020202020204" pitchFamily="34" charset="0"/>
                        </a:rPr>
                        <a:t>Yesterday </a:t>
                      </a:r>
                    </a:p>
                  </a:txBody>
                  <a:tcPr/>
                </a:tc>
                <a:extLst>
                  <a:ext uri="{0D108BD9-81ED-4DB2-BD59-A6C34878D82A}">
                    <a16:rowId xmlns:a16="http://schemas.microsoft.com/office/drawing/2014/main" val="10013"/>
                  </a:ext>
                </a:extLst>
              </a:tr>
              <a:tr h="0">
                <a:tc>
                  <a:txBody>
                    <a:bodyPr/>
                    <a:lstStyle/>
                    <a:p>
                      <a:r>
                        <a:rPr lang="en-GB" sz="680" b="1" dirty="0">
                          <a:latin typeface="Century Gothic" panose="020B0502020202020204" pitchFamily="34" charset="0"/>
                        </a:rPr>
                        <a:t>Tomorrow</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Tomorrow</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Tomorrow</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Tomorrow</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Tomorrow</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Tomorrow</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14"/>
                  </a:ext>
                </a:extLst>
              </a:tr>
              <a:tr h="0">
                <a:tc>
                  <a:txBody>
                    <a:bodyPr/>
                    <a:lstStyle/>
                    <a:p>
                      <a:r>
                        <a:rPr lang="en-GB" sz="680" b="1" dirty="0">
                          <a:latin typeface="Century Gothic" panose="020B0502020202020204" pitchFamily="34" charset="0"/>
                        </a:rPr>
                        <a:t>Morning </a:t>
                      </a:r>
                    </a:p>
                  </a:txBody>
                  <a:tcPr/>
                </a:tc>
                <a:tc>
                  <a:txBody>
                    <a:bodyPr/>
                    <a:lstStyle/>
                    <a:p>
                      <a:r>
                        <a:rPr lang="en-GB" sz="680" b="0" dirty="0">
                          <a:latin typeface="Century Gothic" panose="020B0502020202020204" pitchFamily="34" charset="0"/>
                        </a:rPr>
                        <a:t>Morning </a:t>
                      </a:r>
                    </a:p>
                  </a:txBody>
                  <a:tcPr/>
                </a:tc>
                <a:tc>
                  <a:txBody>
                    <a:bodyPr/>
                    <a:lstStyle/>
                    <a:p>
                      <a:r>
                        <a:rPr lang="en-GB" sz="680" b="0" dirty="0">
                          <a:latin typeface="Century Gothic" panose="020B0502020202020204" pitchFamily="34" charset="0"/>
                        </a:rPr>
                        <a:t>Morning </a:t>
                      </a:r>
                    </a:p>
                  </a:txBody>
                  <a:tcPr/>
                </a:tc>
                <a:tc>
                  <a:txBody>
                    <a:bodyPr/>
                    <a:lstStyle/>
                    <a:p>
                      <a:r>
                        <a:rPr lang="en-GB" sz="680" b="0" dirty="0">
                          <a:latin typeface="Century Gothic" panose="020B0502020202020204" pitchFamily="34" charset="0"/>
                        </a:rPr>
                        <a:t>Morning </a:t>
                      </a:r>
                    </a:p>
                  </a:txBody>
                  <a:tcPr/>
                </a:tc>
                <a:tc>
                  <a:txBody>
                    <a:bodyPr/>
                    <a:lstStyle/>
                    <a:p>
                      <a:r>
                        <a:rPr lang="en-GB" sz="680" b="0" dirty="0">
                          <a:latin typeface="Century Gothic" panose="020B0502020202020204" pitchFamily="34" charset="0"/>
                        </a:rPr>
                        <a:t>Morning </a:t>
                      </a:r>
                    </a:p>
                  </a:txBody>
                  <a:tcPr/>
                </a:tc>
                <a:tc>
                  <a:txBody>
                    <a:bodyPr/>
                    <a:lstStyle/>
                    <a:p>
                      <a:r>
                        <a:rPr lang="en-GB" sz="680" b="0" dirty="0">
                          <a:latin typeface="Century Gothic" panose="020B0502020202020204" pitchFamily="34" charset="0"/>
                        </a:rPr>
                        <a:t>Morning </a:t>
                      </a:r>
                    </a:p>
                  </a:txBody>
                  <a:tcPr/>
                </a:tc>
                <a:extLst>
                  <a:ext uri="{0D108BD9-81ED-4DB2-BD59-A6C34878D82A}">
                    <a16:rowId xmlns:a16="http://schemas.microsoft.com/office/drawing/2014/main" val="10015"/>
                  </a:ext>
                </a:extLst>
              </a:tr>
              <a:tr h="0">
                <a:tc>
                  <a:txBody>
                    <a:bodyPr/>
                    <a:lstStyle/>
                    <a:p>
                      <a:r>
                        <a:rPr lang="en-GB" sz="680" b="1" dirty="0">
                          <a:latin typeface="Century Gothic" panose="020B0502020202020204" pitchFamily="34" charset="0"/>
                        </a:rPr>
                        <a:t>Afternoon </a:t>
                      </a:r>
                    </a:p>
                  </a:txBody>
                  <a:tcPr/>
                </a:tc>
                <a:tc>
                  <a:txBody>
                    <a:bodyPr/>
                    <a:lstStyle/>
                    <a:p>
                      <a:r>
                        <a:rPr lang="en-GB" sz="680" b="0" dirty="0">
                          <a:latin typeface="Century Gothic" panose="020B0502020202020204" pitchFamily="34" charset="0"/>
                        </a:rPr>
                        <a:t>Afternoon </a:t>
                      </a:r>
                    </a:p>
                  </a:txBody>
                  <a:tcPr/>
                </a:tc>
                <a:tc>
                  <a:txBody>
                    <a:bodyPr/>
                    <a:lstStyle/>
                    <a:p>
                      <a:r>
                        <a:rPr lang="en-GB" sz="680" b="0" dirty="0">
                          <a:latin typeface="Century Gothic" panose="020B0502020202020204" pitchFamily="34" charset="0"/>
                        </a:rPr>
                        <a:t>Afternoon </a:t>
                      </a:r>
                    </a:p>
                  </a:txBody>
                  <a:tcPr/>
                </a:tc>
                <a:tc>
                  <a:txBody>
                    <a:bodyPr/>
                    <a:lstStyle/>
                    <a:p>
                      <a:r>
                        <a:rPr lang="en-GB" sz="680" b="0" dirty="0">
                          <a:latin typeface="Century Gothic" panose="020B0502020202020204" pitchFamily="34" charset="0"/>
                        </a:rPr>
                        <a:t>Afternoon </a:t>
                      </a:r>
                    </a:p>
                  </a:txBody>
                  <a:tcPr/>
                </a:tc>
                <a:tc>
                  <a:txBody>
                    <a:bodyPr/>
                    <a:lstStyle/>
                    <a:p>
                      <a:r>
                        <a:rPr lang="en-GB" sz="680" b="0" dirty="0">
                          <a:latin typeface="Century Gothic" panose="020B0502020202020204" pitchFamily="34" charset="0"/>
                        </a:rPr>
                        <a:t>Afternoon </a:t>
                      </a:r>
                    </a:p>
                  </a:txBody>
                  <a:tcPr/>
                </a:tc>
                <a:tc>
                  <a:txBody>
                    <a:bodyPr/>
                    <a:lstStyle/>
                    <a:p>
                      <a:r>
                        <a:rPr lang="en-GB" sz="680" b="0" dirty="0">
                          <a:latin typeface="Century Gothic" panose="020B0502020202020204" pitchFamily="34" charset="0"/>
                        </a:rPr>
                        <a:t>Afternoon </a:t>
                      </a:r>
                    </a:p>
                  </a:txBody>
                  <a:tcPr/>
                </a:tc>
                <a:extLst>
                  <a:ext uri="{0D108BD9-81ED-4DB2-BD59-A6C34878D82A}">
                    <a16:rowId xmlns:a16="http://schemas.microsoft.com/office/drawing/2014/main" val="10016"/>
                  </a:ext>
                </a:extLst>
              </a:tr>
              <a:tr h="0">
                <a:tc>
                  <a:txBody>
                    <a:bodyPr/>
                    <a:lstStyle/>
                    <a:p>
                      <a:r>
                        <a:rPr lang="en-GB" sz="680" b="1" dirty="0">
                          <a:latin typeface="Century Gothic" panose="020B0502020202020204" pitchFamily="34" charset="0"/>
                        </a:rPr>
                        <a:t>Evening </a:t>
                      </a:r>
                    </a:p>
                  </a:txBody>
                  <a:tcPr/>
                </a:tc>
                <a:tc>
                  <a:txBody>
                    <a:bodyPr/>
                    <a:lstStyle/>
                    <a:p>
                      <a:r>
                        <a:rPr lang="en-GB" sz="680" b="0" dirty="0">
                          <a:latin typeface="Century Gothic" panose="020B0502020202020204" pitchFamily="34" charset="0"/>
                        </a:rPr>
                        <a:t>Evening </a:t>
                      </a:r>
                    </a:p>
                  </a:txBody>
                  <a:tcPr/>
                </a:tc>
                <a:tc>
                  <a:txBody>
                    <a:bodyPr/>
                    <a:lstStyle/>
                    <a:p>
                      <a:r>
                        <a:rPr lang="en-GB" sz="680" b="0" dirty="0">
                          <a:latin typeface="Century Gothic" panose="020B0502020202020204" pitchFamily="34" charset="0"/>
                        </a:rPr>
                        <a:t>Evening </a:t>
                      </a:r>
                    </a:p>
                  </a:txBody>
                  <a:tcPr/>
                </a:tc>
                <a:tc>
                  <a:txBody>
                    <a:bodyPr/>
                    <a:lstStyle/>
                    <a:p>
                      <a:r>
                        <a:rPr lang="en-GB" sz="680" b="0" dirty="0">
                          <a:latin typeface="Century Gothic" panose="020B0502020202020204" pitchFamily="34" charset="0"/>
                        </a:rPr>
                        <a:t>Evening </a:t>
                      </a:r>
                    </a:p>
                  </a:txBody>
                  <a:tcPr/>
                </a:tc>
                <a:tc>
                  <a:txBody>
                    <a:bodyPr/>
                    <a:lstStyle/>
                    <a:p>
                      <a:r>
                        <a:rPr lang="en-GB" sz="680" b="0" dirty="0">
                          <a:latin typeface="Century Gothic" panose="020B0502020202020204" pitchFamily="34" charset="0"/>
                        </a:rPr>
                        <a:t>Evening </a:t>
                      </a:r>
                    </a:p>
                  </a:txBody>
                  <a:tcPr/>
                </a:tc>
                <a:tc>
                  <a:txBody>
                    <a:bodyPr/>
                    <a:lstStyle/>
                    <a:p>
                      <a:r>
                        <a:rPr lang="en-GB" sz="680" b="0" dirty="0">
                          <a:latin typeface="Century Gothic" panose="020B0502020202020204" pitchFamily="34" charset="0"/>
                        </a:rPr>
                        <a:t>Evening </a:t>
                      </a:r>
                    </a:p>
                  </a:txBody>
                  <a:tcPr/>
                </a:tc>
                <a:extLst>
                  <a:ext uri="{0D108BD9-81ED-4DB2-BD59-A6C34878D82A}">
                    <a16:rowId xmlns:a16="http://schemas.microsoft.com/office/drawing/2014/main" val="10017"/>
                  </a:ext>
                </a:extLst>
              </a:tr>
              <a:tr h="0">
                <a:tc>
                  <a:txBody>
                    <a:bodyPr/>
                    <a:lstStyle/>
                    <a:p>
                      <a:r>
                        <a:rPr lang="en-GB" sz="680" b="1" i="1" dirty="0">
                          <a:latin typeface="Century Gothic" panose="020B0502020202020204" pitchFamily="34" charset="0"/>
                        </a:rPr>
                        <a:t>Days of the week</a:t>
                      </a:r>
                    </a:p>
                  </a:txBody>
                  <a:tcPr/>
                </a:tc>
                <a:tc>
                  <a:txBody>
                    <a:bodyPr/>
                    <a:lstStyle/>
                    <a:p>
                      <a:r>
                        <a:rPr lang="en-GB" sz="680" b="0" i="1" dirty="0">
                          <a:latin typeface="Century Gothic" panose="020B0502020202020204" pitchFamily="34" charset="0"/>
                        </a:rPr>
                        <a:t>Days of the week</a:t>
                      </a:r>
                    </a:p>
                  </a:txBody>
                  <a:tcPr/>
                </a:tc>
                <a:tc>
                  <a:txBody>
                    <a:bodyPr/>
                    <a:lstStyle/>
                    <a:p>
                      <a:r>
                        <a:rPr lang="en-GB" sz="680" b="0" i="1" dirty="0">
                          <a:latin typeface="Century Gothic" panose="020B0502020202020204" pitchFamily="34" charset="0"/>
                        </a:rPr>
                        <a:t>Days of the week</a:t>
                      </a:r>
                    </a:p>
                  </a:txBody>
                  <a:tcPr/>
                </a:tc>
                <a:tc>
                  <a:txBody>
                    <a:bodyPr/>
                    <a:lstStyle/>
                    <a:p>
                      <a:r>
                        <a:rPr lang="en-GB" sz="680" b="0" i="1" dirty="0">
                          <a:latin typeface="Century Gothic" panose="020B0502020202020204" pitchFamily="34" charset="0"/>
                        </a:rPr>
                        <a:t>Days of the week</a:t>
                      </a:r>
                    </a:p>
                  </a:txBody>
                  <a:tcPr/>
                </a:tc>
                <a:tc>
                  <a:txBody>
                    <a:bodyPr/>
                    <a:lstStyle/>
                    <a:p>
                      <a:r>
                        <a:rPr lang="en-GB" sz="680" b="0" i="1" dirty="0">
                          <a:latin typeface="Century Gothic" panose="020B0502020202020204" pitchFamily="34" charset="0"/>
                        </a:rPr>
                        <a:t>Days of the week</a:t>
                      </a:r>
                    </a:p>
                  </a:txBody>
                  <a:tcPr/>
                </a:tc>
                <a:tc>
                  <a:txBody>
                    <a:bodyPr/>
                    <a:lstStyle/>
                    <a:p>
                      <a:r>
                        <a:rPr lang="en-GB" sz="680" b="0" i="1" dirty="0">
                          <a:latin typeface="Century Gothic" panose="020B0502020202020204" pitchFamily="34" charset="0"/>
                        </a:rPr>
                        <a:t>Days of the week</a:t>
                      </a:r>
                    </a:p>
                  </a:txBody>
                  <a:tcPr/>
                </a:tc>
                <a:extLst>
                  <a:ext uri="{0D108BD9-81ED-4DB2-BD59-A6C34878D82A}">
                    <a16:rowId xmlns:a16="http://schemas.microsoft.com/office/drawing/2014/main" val="10018"/>
                  </a:ext>
                </a:extLst>
              </a:tr>
              <a:tr h="0">
                <a:tc>
                  <a:txBody>
                    <a:bodyPr/>
                    <a:lstStyle/>
                    <a:p>
                      <a:r>
                        <a:rPr lang="en-GB" sz="680" b="1" i="1" dirty="0">
                          <a:latin typeface="Century Gothic" panose="020B0502020202020204" pitchFamily="34" charset="0"/>
                        </a:rPr>
                        <a:t>Months of the year </a:t>
                      </a:r>
                    </a:p>
                  </a:txBody>
                  <a:tcPr/>
                </a:tc>
                <a:tc>
                  <a:txBody>
                    <a:bodyPr/>
                    <a:lstStyle/>
                    <a:p>
                      <a:r>
                        <a:rPr lang="en-GB" sz="680" b="0" i="1" dirty="0">
                          <a:latin typeface="Century Gothic" panose="020B0502020202020204" pitchFamily="34" charset="0"/>
                        </a:rPr>
                        <a:t>Months of the year </a:t>
                      </a:r>
                    </a:p>
                  </a:txBody>
                  <a:tcPr/>
                </a:tc>
                <a:tc>
                  <a:txBody>
                    <a:bodyPr/>
                    <a:lstStyle/>
                    <a:p>
                      <a:r>
                        <a:rPr lang="en-GB" sz="680" b="0" i="1" dirty="0">
                          <a:latin typeface="Century Gothic" panose="020B0502020202020204" pitchFamily="34" charset="0"/>
                        </a:rPr>
                        <a:t>Months of the year </a:t>
                      </a:r>
                    </a:p>
                  </a:txBody>
                  <a:tcPr/>
                </a:tc>
                <a:tc>
                  <a:txBody>
                    <a:bodyPr/>
                    <a:lstStyle/>
                    <a:p>
                      <a:r>
                        <a:rPr lang="en-GB" sz="680" b="0" i="1" dirty="0">
                          <a:latin typeface="Century Gothic" panose="020B0502020202020204" pitchFamily="34" charset="0"/>
                        </a:rPr>
                        <a:t>Months of the year </a:t>
                      </a:r>
                    </a:p>
                  </a:txBody>
                  <a:tcPr/>
                </a:tc>
                <a:tc>
                  <a:txBody>
                    <a:bodyPr/>
                    <a:lstStyle/>
                    <a:p>
                      <a:r>
                        <a:rPr lang="en-GB" sz="680" b="0" i="1" dirty="0">
                          <a:latin typeface="Century Gothic" panose="020B0502020202020204" pitchFamily="34" charset="0"/>
                        </a:rPr>
                        <a:t>Months of the year </a:t>
                      </a:r>
                    </a:p>
                  </a:txBody>
                  <a:tcPr/>
                </a:tc>
                <a:tc>
                  <a:txBody>
                    <a:bodyPr/>
                    <a:lstStyle/>
                    <a:p>
                      <a:r>
                        <a:rPr lang="en-GB" sz="680" b="0" i="1" dirty="0">
                          <a:latin typeface="Century Gothic" panose="020B0502020202020204" pitchFamily="34" charset="0"/>
                        </a:rPr>
                        <a:t>Months of the year </a:t>
                      </a:r>
                    </a:p>
                  </a:txBody>
                  <a:tcPr/>
                </a:tc>
                <a:extLst>
                  <a:ext uri="{0D108BD9-81ED-4DB2-BD59-A6C34878D82A}">
                    <a16:rowId xmlns:a16="http://schemas.microsoft.com/office/drawing/2014/main" val="10019"/>
                  </a:ext>
                </a:extLst>
              </a:tr>
              <a:tr h="0">
                <a:tc>
                  <a:txBody>
                    <a:bodyPr/>
                    <a:lstStyle/>
                    <a:p>
                      <a:r>
                        <a:rPr lang="en-GB" sz="680" b="1" dirty="0">
                          <a:latin typeface="Century Gothic" panose="020B0502020202020204" pitchFamily="34" charset="0"/>
                        </a:rPr>
                        <a:t>Day </a:t>
                      </a:r>
                    </a:p>
                  </a:txBody>
                  <a:tcPr/>
                </a:tc>
                <a:tc>
                  <a:txBody>
                    <a:bodyPr/>
                    <a:lstStyle/>
                    <a:p>
                      <a:r>
                        <a:rPr lang="en-GB" sz="680" b="0" dirty="0">
                          <a:latin typeface="Century Gothic" panose="020B0502020202020204" pitchFamily="34" charset="0"/>
                        </a:rPr>
                        <a:t>Day </a:t>
                      </a:r>
                    </a:p>
                  </a:txBody>
                  <a:tcPr/>
                </a:tc>
                <a:tc>
                  <a:txBody>
                    <a:bodyPr/>
                    <a:lstStyle/>
                    <a:p>
                      <a:r>
                        <a:rPr lang="en-GB" sz="680" b="0" dirty="0">
                          <a:latin typeface="Century Gothic" panose="020B0502020202020204" pitchFamily="34" charset="0"/>
                        </a:rPr>
                        <a:t>Day </a:t>
                      </a:r>
                    </a:p>
                  </a:txBody>
                  <a:tcPr/>
                </a:tc>
                <a:tc>
                  <a:txBody>
                    <a:bodyPr/>
                    <a:lstStyle/>
                    <a:p>
                      <a:r>
                        <a:rPr lang="en-GB" sz="680" b="0" dirty="0">
                          <a:latin typeface="Century Gothic" panose="020B0502020202020204" pitchFamily="34" charset="0"/>
                        </a:rPr>
                        <a:t>Day </a:t>
                      </a:r>
                    </a:p>
                  </a:txBody>
                  <a:tcPr/>
                </a:tc>
                <a:tc>
                  <a:txBody>
                    <a:bodyPr/>
                    <a:lstStyle/>
                    <a:p>
                      <a:r>
                        <a:rPr lang="en-GB" sz="680" b="0" dirty="0">
                          <a:latin typeface="Century Gothic" panose="020B0502020202020204" pitchFamily="34" charset="0"/>
                        </a:rPr>
                        <a:t>Day </a:t>
                      </a:r>
                    </a:p>
                  </a:txBody>
                  <a:tcPr/>
                </a:tc>
                <a:tc>
                  <a:txBody>
                    <a:bodyPr/>
                    <a:lstStyle/>
                    <a:p>
                      <a:r>
                        <a:rPr lang="en-GB" sz="680" b="0" dirty="0">
                          <a:latin typeface="Century Gothic" panose="020B0502020202020204" pitchFamily="34" charset="0"/>
                        </a:rPr>
                        <a:t>Day </a:t>
                      </a:r>
                    </a:p>
                  </a:txBody>
                  <a:tcPr/>
                </a:tc>
                <a:extLst>
                  <a:ext uri="{0D108BD9-81ED-4DB2-BD59-A6C34878D82A}">
                    <a16:rowId xmlns:a16="http://schemas.microsoft.com/office/drawing/2014/main" val="10020"/>
                  </a:ext>
                </a:extLst>
              </a:tr>
              <a:tr h="0">
                <a:tc>
                  <a:txBody>
                    <a:bodyPr/>
                    <a:lstStyle/>
                    <a:p>
                      <a:r>
                        <a:rPr lang="en-GB" sz="680" b="1" dirty="0">
                          <a:latin typeface="Century Gothic" panose="020B0502020202020204" pitchFamily="34" charset="0"/>
                        </a:rPr>
                        <a:t>Week </a:t>
                      </a:r>
                    </a:p>
                  </a:txBody>
                  <a:tcPr/>
                </a:tc>
                <a:tc>
                  <a:txBody>
                    <a:bodyPr/>
                    <a:lstStyle/>
                    <a:p>
                      <a:r>
                        <a:rPr lang="en-GB" sz="680" b="0" dirty="0">
                          <a:latin typeface="Century Gothic" panose="020B0502020202020204" pitchFamily="34" charset="0"/>
                        </a:rPr>
                        <a:t>Week </a:t>
                      </a:r>
                    </a:p>
                  </a:txBody>
                  <a:tcPr/>
                </a:tc>
                <a:tc>
                  <a:txBody>
                    <a:bodyPr/>
                    <a:lstStyle/>
                    <a:p>
                      <a:r>
                        <a:rPr lang="en-GB" sz="680" b="0" dirty="0">
                          <a:latin typeface="Century Gothic" panose="020B0502020202020204" pitchFamily="34" charset="0"/>
                        </a:rPr>
                        <a:t>Week </a:t>
                      </a:r>
                    </a:p>
                  </a:txBody>
                  <a:tcPr/>
                </a:tc>
                <a:tc>
                  <a:txBody>
                    <a:bodyPr/>
                    <a:lstStyle/>
                    <a:p>
                      <a:r>
                        <a:rPr lang="en-GB" sz="680" b="0" dirty="0">
                          <a:latin typeface="Century Gothic" panose="020B0502020202020204" pitchFamily="34" charset="0"/>
                        </a:rPr>
                        <a:t>Week </a:t>
                      </a:r>
                    </a:p>
                  </a:txBody>
                  <a:tcPr/>
                </a:tc>
                <a:tc>
                  <a:txBody>
                    <a:bodyPr/>
                    <a:lstStyle/>
                    <a:p>
                      <a:r>
                        <a:rPr lang="en-GB" sz="680" b="0" dirty="0">
                          <a:latin typeface="Century Gothic" panose="020B0502020202020204" pitchFamily="34" charset="0"/>
                        </a:rPr>
                        <a:t>Week </a:t>
                      </a:r>
                    </a:p>
                  </a:txBody>
                  <a:tcPr/>
                </a:tc>
                <a:tc>
                  <a:txBody>
                    <a:bodyPr/>
                    <a:lstStyle/>
                    <a:p>
                      <a:r>
                        <a:rPr lang="en-GB" sz="680" b="0" dirty="0">
                          <a:latin typeface="Century Gothic" panose="020B0502020202020204" pitchFamily="34" charset="0"/>
                        </a:rPr>
                        <a:t>Week </a:t>
                      </a:r>
                    </a:p>
                  </a:txBody>
                  <a:tcPr/>
                </a:tc>
                <a:extLst>
                  <a:ext uri="{0D108BD9-81ED-4DB2-BD59-A6C34878D82A}">
                    <a16:rowId xmlns:a16="http://schemas.microsoft.com/office/drawing/2014/main" val="10021"/>
                  </a:ext>
                </a:extLst>
              </a:tr>
              <a:tr h="0">
                <a:tc>
                  <a:txBody>
                    <a:bodyPr/>
                    <a:lstStyle/>
                    <a:p>
                      <a:r>
                        <a:rPr lang="en-GB" sz="680" b="1" dirty="0">
                          <a:latin typeface="Century Gothic" panose="020B0502020202020204" pitchFamily="34" charset="0"/>
                        </a:rPr>
                        <a:t>Month</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Month</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Month</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Month</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Month</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Month</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22"/>
                  </a:ext>
                </a:extLst>
              </a:tr>
              <a:tr h="0">
                <a:tc>
                  <a:txBody>
                    <a:bodyPr/>
                    <a:lstStyle/>
                    <a:p>
                      <a:r>
                        <a:rPr lang="en-GB" sz="680" b="1" dirty="0">
                          <a:latin typeface="Century Gothic" panose="020B0502020202020204" pitchFamily="34" charset="0"/>
                        </a:rPr>
                        <a:t>Year </a:t>
                      </a:r>
                    </a:p>
                  </a:txBody>
                  <a:tcPr/>
                </a:tc>
                <a:tc>
                  <a:txBody>
                    <a:bodyPr/>
                    <a:lstStyle/>
                    <a:p>
                      <a:r>
                        <a:rPr lang="en-GB" sz="680" b="0" dirty="0">
                          <a:latin typeface="Century Gothic" panose="020B0502020202020204" pitchFamily="34" charset="0"/>
                        </a:rPr>
                        <a:t>Year </a:t>
                      </a:r>
                    </a:p>
                  </a:txBody>
                  <a:tcPr/>
                </a:tc>
                <a:tc>
                  <a:txBody>
                    <a:bodyPr/>
                    <a:lstStyle/>
                    <a:p>
                      <a:r>
                        <a:rPr lang="en-GB" sz="680" b="0" dirty="0">
                          <a:latin typeface="Century Gothic" panose="020B0502020202020204" pitchFamily="34" charset="0"/>
                        </a:rPr>
                        <a:t>Year </a:t>
                      </a:r>
                    </a:p>
                  </a:txBody>
                  <a:tcPr/>
                </a:tc>
                <a:tc>
                  <a:txBody>
                    <a:bodyPr/>
                    <a:lstStyle/>
                    <a:p>
                      <a:r>
                        <a:rPr lang="en-GB" sz="680" b="0" dirty="0">
                          <a:latin typeface="Century Gothic" panose="020B0502020202020204" pitchFamily="34" charset="0"/>
                        </a:rPr>
                        <a:t>Year </a:t>
                      </a:r>
                    </a:p>
                  </a:txBody>
                  <a:tcPr/>
                </a:tc>
                <a:tc>
                  <a:txBody>
                    <a:bodyPr/>
                    <a:lstStyle/>
                    <a:p>
                      <a:r>
                        <a:rPr lang="en-GB" sz="680" b="0" dirty="0">
                          <a:latin typeface="Century Gothic" panose="020B0502020202020204" pitchFamily="34" charset="0"/>
                        </a:rPr>
                        <a:t>Year </a:t>
                      </a:r>
                    </a:p>
                  </a:txBody>
                  <a:tcPr/>
                </a:tc>
                <a:tc>
                  <a:txBody>
                    <a:bodyPr/>
                    <a:lstStyle/>
                    <a:p>
                      <a:r>
                        <a:rPr lang="en-GB" sz="680" b="0" dirty="0">
                          <a:latin typeface="Century Gothic" panose="020B0502020202020204" pitchFamily="34" charset="0"/>
                        </a:rPr>
                        <a:t>Year </a:t>
                      </a:r>
                    </a:p>
                  </a:txBody>
                  <a:tcPr/>
                </a:tc>
                <a:extLst>
                  <a:ext uri="{0D108BD9-81ED-4DB2-BD59-A6C34878D82A}">
                    <a16:rowId xmlns:a16="http://schemas.microsoft.com/office/drawing/2014/main" val="10023"/>
                  </a:ext>
                </a:extLst>
              </a:tr>
              <a:tr h="0">
                <a:tc>
                  <a:txBody>
                    <a:bodyPr/>
                    <a:lstStyle/>
                    <a:p>
                      <a:r>
                        <a:rPr lang="en-GB" sz="680" b="1" dirty="0">
                          <a:latin typeface="Century Gothic" panose="020B0502020202020204" pitchFamily="34" charset="0"/>
                        </a:rPr>
                        <a:t>O’clock </a:t>
                      </a:r>
                    </a:p>
                  </a:txBody>
                  <a:tcPr/>
                </a:tc>
                <a:tc>
                  <a:txBody>
                    <a:bodyPr/>
                    <a:lstStyle/>
                    <a:p>
                      <a:r>
                        <a:rPr lang="en-GB" sz="680" b="0" dirty="0">
                          <a:latin typeface="Century Gothic" panose="020B0502020202020204" pitchFamily="34" charset="0"/>
                        </a:rPr>
                        <a:t>O’clock </a:t>
                      </a:r>
                    </a:p>
                  </a:txBody>
                  <a:tcPr/>
                </a:tc>
                <a:tc>
                  <a:txBody>
                    <a:bodyPr/>
                    <a:lstStyle/>
                    <a:p>
                      <a:r>
                        <a:rPr lang="en-GB" sz="680" b="0" dirty="0">
                          <a:latin typeface="Century Gothic" panose="020B0502020202020204" pitchFamily="34" charset="0"/>
                        </a:rPr>
                        <a:t>O’clock </a:t>
                      </a:r>
                    </a:p>
                  </a:txBody>
                  <a:tcPr/>
                </a:tc>
                <a:tc>
                  <a:txBody>
                    <a:bodyPr/>
                    <a:lstStyle/>
                    <a:p>
                      <a:r>
                        <a:rPr lang="en-GB" sz="680" b="0" dirty="0">
                          <a:latin typeface="Century Gothic" panose="020B0502020202020204" pitchFamily="34" charset="0"/>
                        </a:rPr>
                        <a:t>O’clock </a:t>
                      </a:r>
                    </a:p>
                  </a:txBody>
                  <a:tcPr/>
                </a:tc>
                <a:tc>
                  <a:txBody>
                    <a:bodyPr/>
                    <a:lstStyle/>
                    <a:p>
                      <a:r>
                        <a:rPr lang="en-GB" sz="680" b="0" dirty="0">
                          <a:latin typeface="Century Gothic" panose="020B0502020202020204" pitchFamily="34" charset="0"/>
                        </a:rPr>
                        <a:t>O’clock </a:t>
                      </a:r>
                    </a:p>
                  </a:txBody>
                  <a:tcPr/>
                </a:tc>
                <a:tc>
                  <a:txBody>
                    <a:bodyPr/>
                    <a:lstStyle/>
                    <a:p>
                      <a:r>
                        <a:rPr lang="en-GB" sz="680" b="0" dirty="0">
                          <a:latin typeface="Century Gothic" panose="020B0502020202020204" pitchFamily="34" charset="0"/>
                        </a:rPr>
                        <a:t>O’clock </a:t>
                      </a:r>
                    </a:p>
                  </a:txBody>
                  <a:tcPr/>
                </a:tc>
                <a:extLst>
                  <a:ext uri="{0D108BD9-81ED-4DB2-BD59-A6C34878D82A}">
                    <a16:rowId xmlns:a16="http://schemas.microsoft.com/office/drawing/2014/main" val="10024"/>
                  </a:ext>
                </a:extLst>
              </a:tr>
              <a:tr h="0">
                <a:tc>
                  <a:txBody>
                    <a:bodyPr/>
                    <a:lstStyle/>
                    <a:p>
                      <a:r>
                        <a:rPr lang="en-GB" sz="680" b="1" dirty="0">
                          <a:latin typeface="Century Gothic" panose="020B0502020202020204" pitchFamily="34" charset="0"/>
                        </a:rPr>
                        <a:t>Half past </a:t>
                      </a:r>
                    </a:p>
                  </a:txBody>
                  <a:tcPr/>
                </a:tc>
                <a:tc>
                  <a:txBody>
                    <a:bodyPr/>
                    <a:lstStyle/>
                    <a:p>
                      <a:r>
                        <a:rPr lang="en-GB" sz="680" b="0" dirty="0">
                          <a:latin typeface="Century Gothic" panose="020B0502020202020204" pitchFamily="34" charset="0"/>
                        </a:rPr>
                        <a:t>Half past </a:t>
                      </a:r>
                    </a:p>
                  </a:txBody>
                  <a:tcPr/>
                </a:tc>
                <a:tc>
                  <a:txBody>
                    <a:bodyPr/>
                    <a:lstStyle/>
                    <a:p>
                      <a:r>
                        <a:rPr lang="en-GB" sz="680" b="0" dirty="0">
                          <a:latin typeface="Century Gothic" panose="020B0502020202020204" pitchFamily="34" charset="0"/>
                        </a:rPr>
                        <a:t>Half past </a:t>
                      </a:r>
                    </a:p>
                  </a:txBody>
                  <a:tcPr/>
                </a:tc>
                <a:tc>
                  <a:txBody>
                    <a:bodyPr/>
                    <a:lstStyle/>
                    <a:p>
                      <a:r>
                        <a:rPr lang="en-GB" sz="680" b="0" dirty="0">
                          <a:latin typeface="Century Gothic" panose="020B0502020202020204" pitchFamily="34" charset="0"/>
                        </a:rPr>
                        <a:t>Half past </a:t>
                      </a:r>
                    </a:p>
                  </a:txBody>
                  <a:tcPr/>
                </a:tc>
                <a:tc>
                  <a:txBody>
                    <a:bodyPr/>
                    <a:lstStyle/>
                    <a:p>
                      <a:r>
                        <a:rPr lang="en-GB" sz="680" b="0" dirty="0">
                          <a:latin typeface="Century Gothic" panose="020B0502020202020204" pitchFamily="34" charset="0"/>
                        </a:rPr>
                        <a:t>Half past </a:t>
                      </a:r>
                    </a:p>
                  </a:txBody>
                  <a:tcPr/>
                </a:tc>
                <a:tc>
                  <a:txBody>
                    <a:bodyPr/>
                    <a:lstStyle/>
                    <a:p>
                      <a:r>
                        <a:rPr lang="en-GB" sz="680" b="0" dirty="0">
                          <a:latin typeface="Century Gothic" panose="020B0502020202020204" pitchFamily="34" charset="0"/>
                        </a:rPr>
                        <a:t>Half past </a:t>
                      </a:r>
                    </a:p>
                  </a:txBody>
                  <a:tcPr/>
                </a:tc>
                <a:extLst>
                  <a:ext uri="{0D108BD9-81ED-4DB2-BD59-A6C34878D82A}">
                    <a16:rowId xmlns:a16="http://schemas.microsoft.com/office/drawing/2014/main" val="10025"/>
                  </a:ext>
                </a:extLst>
              </a:tr>
              <a:tr h="0">
                <a:tc>
                  <a:txBody>
                    <a:bodyPr/>
                    <a:lstStyle/>
                    <a:p>
                      <a:r>
                        <a:rPr lang="en-GB" sz="680" b="1" dirty="0">
                          <a:latin typeface="Century Gothic" panose="020B0502020202020204" pitchFamily="34" charset="0"/>
                        </a:rPr>
                        <a:t>Minute </a:t>
                      </a:r>
                    </a:p>
                  </a:txBody>
                  <a:tcPr/>
                </a:tc>
                <a:tc>
                  <a:txBody>
                    <a:bodyPr/>
                    <a:lstStyle/>
                    <a:p>
                      <a:r>
                        <a:rPr lang="en-GB" sz="680" b="0" dirty="0">
                          <a:latin typeface="Century Gothic" panose="020B0502020202020204" pitchFamily="34" charset="0"/>
                        </a:rPr>
                        <a:t>Minute </a:t>
                      </a:r>
                    </a:p>
                  </a:txBody>
                  <a:tcPr/>
                </a:tc>
                <a:tc>
                  <a:txBody>
                    <a:bodyPr/>
                    <a:lstStyle/>
                    <a:p>
                      <a:r>
                        <a:rPr lang="en-GB" sz="680" b="0" dirty="0">
                          <a:latin typeface="Century Gothic" panose="020B0502020202020204" pitchFamily="34" charset="0"/>
                        </a:rPr>
                        <a:t>Minute </a:t>
                      </a:r>
                    </a:p>
                  </a:txBody>
                  <a:tcPr/>
                </a:tc>
                <a:tc>
                  <a:txBody>
                    <a:bodyPr/>
                    <a:lstStyle/>
                    <a:p>
                      <a:r>
                        <a:rPr lang="en-GB" sz="680" b="0" dirty="0">
                          <a:latin typeface="Century Gothic" panose="020B0502020202020204" pitchFamily="34" charset="0"/>
                        </a:rPr>
                        <a:t>Minute </a:t>
                      </a:r>
                    </a:p>
                  </a:txBody>
                  <a:tcPr/>
                </a:tc>
                <a:tc>
                  <a:txBody>
                    <a:bodyPr/>
                    <a:lstStyle/>
                    <a:p>
                      <a:r>
                        <a:rPr lang="en-GB" sz="680" b="0" dirty="0">
                          <a:latin typeface="Century Gothic" panose="020B0502020202020204" pitchFamily="34" charset="0"/>
                        </a:rPr>
                        <a:t>Minute </a:t>
                      </a:r>
                    </a:p>
                  </a:txBody>
                  <a:tcPr/>
                </a:tc>
                <a:tc>
                  <a:txBody>
                    <a:bodyPr/>
                    <a:lstStyle/>
                    <a:p>
                      <a:r>
                        <a:rPr lang="en-GB" sz="680" b="0" dirty="0">
                          <a:latin typeface="Century Gothic" panose="020B0502020202020204" pitchFamily="34" charset="0"/>
                        </a:rPr>
                        <a:t>Minute </a:t>
                      </a:r>
                    </a:p>
                  </a:txBody>
                  <a:tcPr/>
                </a:tc>
                <a:extLst>
                  <a:ext uri="{0D108BD9-81ED-4DB2-BD59-A6C34878D82A}">
                    <a16:rowId xmlns:a16="http://schemas.microsoft.com/office/drawing/2014/main" val="10026"/>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11</a:t>
            </a:fld>
            <a:endParaRPr lang="en-GB" dirty="0"/>
          </a:p>
        </p:txBody>
      </p:sp>
    </p:spTree>
    <p:extLst>
      <p:ext uri="{BB962C8B-B14F-4D97-AF65-F5344CB8AC3E}">
        <p14:creationId xmlns:p14="http://schemas.microsoft.com/office/powerpoint/2010/main" val="4016037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4681728"/>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Measurement</a:t>
                      </a:r>
                      <a:r>
                        <a:rPr lang="en-GB" sz="680" b="1" baseline="0" dirty="0">
                          <a:latin typeface="Century Gothic" panose="020B0502020202020204" pitchFamily="34" charset="0"/>
                        </a:rPr>
                        <a:t> (4)</a:t>
                      </a:r>
                      <a:endParaRPr lang="en-GB" sz="68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80" b="1" dirty="0">
                          <a:latin typeface="Century Gothic" panose="020B0502020202020204" pitchFamily="34" charset="0"/>
                        </a:rPr>
                        <a:t>Year 1</a:t>
                      </a:r>
                    </a:p>
                  </a:txBody>
                  <a:tcPr/>
                </a:tc>
                <a:tc>
                  <a:txBody>
                    <a:bodyPr/>
                    <a:lstStyle/>
                    <a:p>
                      <a:r>
                        <a:rPr lang="en-GB" sz="680" b="1" dirty="0">
                          <a:latin typeface="Century Gothic" panose="020B0502020202020204" pitchFamily="34" charset="0"/>
                        </a:rPr>
                        <a:t>Year 2</a:t>
                      </a:r>
                    </a:p>
                  </a:txBody>
                  <a:tcPr/>
                </a:tc>
                <a:tc>
                  <a:txBody>
                    <a:bodyPr/>
                    <a:lstStyle/>
                    <a:p>
                      <a:r>
                        <a:rPr lang="en-GB" sz="680" b="1" dirty="0">
                          <a:latin typeface="Century Gothic" panose="020B0502020202020204" pitchFamily="34" charset="0"/>
                        </a:rPr>
                        <a:t>Year 3</a:t>
                      </a:r>
                    </a:p>
                  </a:txBody>
                  <a:tcPr/>
                </a:tc>
                <a:tc>
                  <a:txBody>
                    <a:bodyPr/>
                    <a:lstStyle/>
                    <a:p>
                      <a:r>
                        <a:rPr lang="en-GB" sz="680" b="1" dirty="0">
                          <a:latin typeface="Century Gothic" panose="020B0502020202020204" pitchFamily="34" charset="0"/>
                        </a:rPr>
                        <a:t>Year 4</a:t>
                      </a:r>
                    </a:p>
                  </a:txBody>
                  <a:tcPr/>
                </a:tc>
                <a:tc>
                  <a:txBody>
                    <a:bodyPr/>
                    <a:lstStyle/>
                    <a:p>
                      <a:r>
                        <a:rPr lang="en-GB" sz="680" b="1" dirty="0">
                          <a:latin typeface="Century Gothic" panose="020B0502020202020204" pitchFamily="34" charset="0"/>
                        </a:rPr>
                        <a:t>Year 5</a:t>
                      </a:r>
                    </a:p>
                  </a:txBody>
                  <a:tcPr/>
                </a:tc>
                <a:tc>
                  <a:txBody>
                    <a:bodyPr/>
                    <a:lstStyle/>
                    <a:p>
                      <a:r>
                        <a:rPr lang="en-GB" sz="68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Intervals</a:t>
                      </a:r>
                      <a:r>
                        <a:rPr lang="en-GB" sz="680" b="1" baseline="0" dirty="0">
                          <a:latin typeface="Century Gothic" panose="020B0502020202020204" pitchFamily="34" charset="0"/>
                        </a:rPr>
                        <a:t> of time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Intervals</a:t>
                      </a:r>
                      <a:r>
                        <a:rPr lang="en-GB" sz="680" b="0" baseline="0" dirty="0">
                          <a:latin typeface="Century Gothic" panose="020B0502020202020204" pitchFamily="34" charset="0"/>
                        </a:rPr>
                        <a:t> of time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Intervals</a:t>
                      </a:r>
                      <a:r>
                        <a:rPr lang="en-GB" sz="680" b="0" baseline="0" dirty="0">
                          <a:latin typeface="Century Gothic" panose="020B0502020202020204" pitchFamily="34" charset="0"/>
                        </a:rPr>
                        <a:t> of time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Intervals</a:t>
                      </a:r>
                      <a:r>
                        <a:rPr lang="en-GB" sz="680" b="0" baseline="0" dirty="0">
                          <a:latin typeface="Century Gothic" panose="020B0502020202020204" pitchFamily="34" charset="0"/>
                        </a:rPr>
                        <a:t> of time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Intervals</a:t>
                      </a:r>
                      <a:r>
                        <a:rPr lang="en-GB" sz="680" b="0" baseline="0" dirty="0">
                          <a:latin typeface="Century Gothic" panose="020B0502020202020204" pitchFamily="34" charset="0"/>
                        </a:rPr>
                        <a:t> of time </a:t>
                      </a:r>
                      <a:endParaRPr lang="en-GB" sz="680" b="0" dirty="0">
                        <a:latin typeface="Century Gothic" panose="020B0502020202020204" pitchFamily="34" charset="0"/>
                      </a:endParaRPr>
                    </a:p>
                  </a:txBody>
                  <a:tcPr/>
                </a:tc>
                <a:extLst>
                  <a:ext uri="{0D108BD9-81ED-4DB2-BD59-A6C34878D82A}">
                    <a16:rowId xmlns:a16="http://schemas.microsoft.com/office/drawing/2014/main" val="10002"/>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Quarter past/to</a:t>
                      </a:r>
                    </a:p>
                  </a:txBody>
                  <a:tcPr/>
                </a:tc>
                <a:tc>
                  <a:txBody>
                    <a:bodyPr/>
                    <a:lstStyle/>
                    <a:p>
                      <a:r>
                        <a:rPr lang="en-GB" sz="680" b="0" dirty="0">
                          <a:latin typeface="Century Gothic" panose="020B0502020202020204" pitchFamily="34" charset="0"/>
                        </a:rPr>
                        <a:t>Quarter past/to</a:t>
                      </a:r>
                    </a:p>
                  </a:txBody>
                  <a:tcPr/>
                </a:tc>
                <a:tc>
                  <a:txBody>
                    <a:bodyPr/>
                    <a:lstStyle/>
                    <a:p>
                      <a:r>
                        <a:rPr lang="en-GB" sz="680" b="0" dirty="0">
                          <a:latin typeface="Century Gothic" panose="020B0502020202020204" pitchFamily="34" charset="0"/>
                        </a:rPr>
                        <a:t>Quarter past/to</a:t>
                      </a:r>
                    </a:p>
                  </a:txBody>
                  <a:tcPr/>
                </a:tc>
                <a:tc>
                  <a:txBody>
                    <a:bodyPr/>
                    <a:lstStyle/>
                    <a:p>
                      <a:r>
                        <a:rPr lang="en-GB" sz="680" b="0" dirty="0">
                          <a:latin typeface="Century Gothic" panose="020B0502020202020204" pitchFamily="34" charset="0"/>
                        </a:rPr>
                        <a:t>Quarter past/to</a:t>
                      </a:r>
                    </a:p>
                  </a:txBody>
                  <a:tcPr/>
                </a:tc>
                <a:tc>
                  <a:txBody>
                    <a:bodyPr/>
                    <a:lstStyle/>
                    <a:p>
                      <a:r>
                        <a:rPr lang="en-GB" sz="680" b="0" dirty="0">
                          <a:latin typeface="Century Gothic" panose="020B0502020202020204" pitchFamily="34" charset="0"/>
                        </a:rPr>
                        <a:t>Quarter past/to</a:t>
                      </a:r>
                    </a:p>
                  </a:txBody>
                  <a:tcPr/>
                </a:tc>
                <a:extLst>
                  <a:ext uri="{0D108BD9-81ED-4DB2-BD59-A6C34878D82A}">
                    <a16:rowId xmlns:a16="http://schemas.microsoft.com/office/drawing/2014/main" val="10003"/>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Analogue clock </a:t>
                      </a:r>
                    </a:p>
                  </a:txBody>
                  <a:tcPr/>
                </a:tc>
                <a:tc>
                  <a:txBody>
                    <a:bodyPr/>
                    <a:lstStyle/>
                    <a:p>
                      <a:r>
                        <a:rPr lang="en-GB" sz="680" b="0" dirty="0">
                          <a:latin typeface="Century Gothic" panose="020B0502020202020204" pitchFamily="34" charset="0"/>
                        </a:rPr>
                        <a:t>Analogue clock </a:t>
                      </a:r>
                    </a:p>
                  </a:txBody>
                  <a:tcPr/>
                </a:tc>
                <a:tc>
                  <a:txBody>
                    <a:bodyPr/>
                    <a:lstStyle/>
                    <a:p>
                      <a:r>
                        <a:rPr lang="en-GB" sz="680" b="0" dirty="0">
                          <a:latin typeface="Century Gothic" panose="020B0502020202020204" pitchFamily="34" charset="0"/>
                        </a:rPr>
                        <a:t>Analogue clock </a:t>
                      </a:r>
                    </a:p>
                  </a:txBody>
                  <a:tcPr/>
                </a:tc>
                <a:tc>
                  <a:txBody>
                    <a:bodyPr/>
                    <a:lstStyle/>
                    <a:p>
                      <a:r>
                        <a:rPr lang="en-GB" sz="680" b="0" dirty="0">
                          <a:latin typeface="Century Gothic" panose="020B0502020202020204" pitchFamily="34" charset="0"/>
                        </a:rPr>
                        <a:t>Analogue clock </a:t>
                      </a:r>
                    </a:p>
                  </a:txBody>
                  <a:tcPr/>
                </a:tc>
                <a:extLst>
                  <a:ext uri="{0D108BD9-81ED-4DB2-BD59-A6C34878D82A}">
                    <a16:rowId xmlns:a16="http://schemas.microsoft.com/office/drawing/2014/main" val="10004"/>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Roman numerals </a:t>
                      </a:r>
                    </a:p>
                  </a:txBody>
                  <a:tcPr/>
                </a:tc>
                <a:tc>
                  <a:txBody>
                    <a:bodyPr/>
                    <a:lstStyle/>
                    <a:p>
                      <a:r>
                        <a:rPr lang="en-GB" sz="680" b="0" dirty="0">
                          <a:latin typeface="Century Gothic" panose="020B0502020202020204" pitchFamily="34" charset="0"/>
                        </a:rPr>
                        <a:t>Roman numerals </a:t>
                      </a:r>
                    </a:p>
                  </a:txBody>
                  <a:tcPr/>
                </a:tc>
                <a:tc>
                  <a:txBody>
                    <a:bodyPr/>
                    <a:lstStyle/>
                    <a:p>
                      <a:r>
                        <a:rPr lang="en-GB" sz="680" b="0" dirty="0">
                          <a:latin typeface="Century Gothic" panose="020B0502020202020204" pitchFamily="34" charset="0"/>
                        </a:rPr>
                        <a:t>Roman numerals </a:t>
                      </a:r>
                    </a:p>
                  </a:txBody>
                  <a:tcPr/>
                </a:tc>
                <a:tc>
                  <a:txBody>
                    <a:bodyPr/>
                    <a:lstStyle/>
                    <a:p>
                      <a:r>
                        <a:rPr lang="en-GB" sz="680" b="0" dirty="0">
                          <a:latin typeface="Century Gothic" panose="020B0502020202020204" pitchFamily="34" charset="0"/>
                        </a:rPr>
                        <a:t>Roman numerals </a:t>
                      </a:r>
                    </a:p>
                  </a:txBody>
                  <a:tcPr/>
                </a:tc>
                <a:extLst>
                  <a:ext uri="{0D108BD9-81ED-4DB2-BD59-A6C34878D82A}">
                    <a16:rowId xmlns:a16="http://schemas.microsoft.com/office/drawing/2014/main" val="10005"/>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12-hour clock</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12-hour clock</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12-hour clock</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12-hour clock</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06"/>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24-hour clock </a:t>
                      </a:r>
                    </a:p>
                  </a:txBody>
                  <a:tcPr/>
                </a:tc>
                <a:tc>
                  <a:txBody>
                    <a:bodyPr/>
                    <a:lstStyle/>
                    <a:p>
                      <a:r>
                        <a:rPr lang="en-GB" sz="680" b="0" dirty="0">
                          <a:latin typeface="Century Gothic" panose="020B0502020202020204" pitchFamily="34" charset="0"/>
                        </a:rPr>
                        <a:t>24-hour clock </a:t>
                      </a:r>
                    </a:p>
                  </a:txBody>
                  <a:tcPr/>
                </a:tc>
                <a:tc>
                  <a:txBody>
                    <a:bodyPr/>
                    <a:lstStyle/>
                    <a:p>
                      <a:r>
                        <a:rPr lang="en-GB" sz="680" b="0" dirty="0">
                          <a:latin typeface="Century Gothic" panose="020B0502020202020204" pitchFamily="34" charset="0"/>
                        </a:rPr>
                        <a:t>24-hour clock </a:t>
                      </a:r>
                    </a:p>
                  </a:txBody>
                  <a:tcPr/>
                </a:tc>
                <a:tc>
                  <a:txBody>
                    <a:bodyPr/>
                    <a:lstStyle/>
                    <a:p>
                      <a:r>
                        <a:rPr lang="en-GB" sz="680" b="0" dirty="0">
                          <a:latin typeface="Century Gothic" panose="020B0502020202020204" pitchFamily="34" charset="0"/>
                        </a:rPr>
                        <a:t>24-hour clock </a:t>
                      </a:r>
                    </a:p>
                  </a:txBody>
                  <a:tcPr/>
                </a:tc>
                <a:extLst>
                  <a:ext uri="{0D108BD9-81ED-4DB2-BD59-A6C34878D82A}">
                    <a16:rowId xmlns:a16="http://schemas.microsoft.com/office/drawing/2014/main" val="10007"/>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a.m./p.m.</a:t>
                      </a:r>
                    </a:p>
                  </a:txBody>
                  <a:tcPr/>
                </a:tc>
                <a:tc>
                  <a:txBody>
                    <a:bodyPr/>
                    <a:lstStyle/>
                    <a:p>
                      <a:r>
                        <a:rPr lang="en-GB" sz="680" b="0" dirty="0">
                          <a:latin typeface="Century Gothic" panose="020B0502020202020204" pitchFamily="34" charset="0"/>
                        </a:rPr>
                        <a:t>a.m./p.m.</a:t>
                      </a:r>
                    </a:p>
                  </a:txBody>
                  <a:tcPr/>
                </a:tc>
                <a:tc>
                  <a:txBody>
                    <a:bodyPr/>
                    <a:lstStyle/>
                    <a:p>
                      <a:r>
                        <a:rPr lang="en-GB" sz="680" b="0" dirty="0">
                          <a:latin typeface="Century Gothic" panose="020B0502020202020204" pitchFamily="34" charset="0"/>
                        </a:rPr>
                        <a:t>a.m./p.m.</a:t>
                      </a:r>
                    </a:p>
                  </a:txBody>
                  <a:tcPr/>
                </a:tc>
                <a:tc>
                  <a:txBody>
                    <a:bodyPr/>
                    <a:lstStyle/>
                    <a:p>
                      <a:r>
                        <a:rPr lang="en-GB" sz="680" b="0" dirty="0">
                          <a:latin typeface="Century Gothic" panose="020B0502020202020204" pitchFamily="34" charset="0"/>
                        </a:rPr>
                        <a:t>a.m./p.m.</a:t>
                      </a:r>
                    </a:p>
                  </a:txBody>
                  <a:tcPr/>
                </a:tc>
                <a:extLst>
                  <a:ext uri="{0D108BD9-81ED-4DB2-BD59-A6C34878D82A}">
                    <a16:rowId xmlns:a16="http://schemas.microsoft.com/office/drawing/2014/main" val="10008"/>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Noon </a:t>
                      </a:r>
                    </a:p>
                  </a:txBody>
                  <a:tcPr/>
                </a:tc>
                <a:tc>
                  <a:txBody>
                    <a:bodyPr/>
                    <a:lstStyle/>
                    <a:p>
                      <a:r>
                        <a:rPr lang="en-GB" sz="680" b="0" dirty="0">
                          <a:latin typeface="Century Gothic" panose="020B0502020202020204" pitchFamily="34" charset="0"/>
                        </a:rPr>
                        <a:t>Noon </a:t>
                      </a:r>
                    </a:p>
                  </a:txBody>
                  <a:tcPr/>
                </a:tc>
                <a:tc>
                  <a:txBody>
                    <a:bodyPr/>
                    <a:lstStyle/>
                    <a:p>
                      <a:r>
                        <a:rPr lang="en-GB" sz="680" b="0" dirty="0">
                          <a:latin typeface="Century Gothic" panose="020B0502020202020204" pitchFamily="34" charset="0"/>
                        </a:rPr>
                        <a:t>Noon </a:t>
                      </a:r>
                    </a:p>
                  </a:txBody>
                  <a:tcPr/>
                </a:tc>
                <a:tc>
                  <a:txBody>
                    <a:bodyPr/>
                    <a:lstStyle/>
                    <a:p>
                      <a:r>
                        <a:rPr lang="en-GB" sz="680" b="0" dirty="0">
                          <a:latin typeface="Century Gothic" panose="020B0502020202020204" pitchFamily="34" charset="0"/>
                        </a:rPr>
                        <a:t>Noon </a:t>
                      </a:r>
                    </a:p>
                  </a:txBody>
                  <a:tcPr/>
                </a:tc>
                <a:extLst>
                  <a:ext uri="{0D108BD9-81ED-4DB2-BD59-A6C34878D82A}">
                    <a16:rowId xmlns:a16="http://schemas.microsoft.com/office/drawing/2014/main" val="1000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Midnight </a:t>
                      </a:r>
                    </a:p>
                  </a:txBody>
                  <a:tcPr/>
                </a:tc>
                <a:tc>
                  <a:txBody>
                    <a:bodyPr/>
                    <a:lstStyle/>
                    <a:p>
                      <a:r>
                        <a:rPr lang="en-GB" sz="680" b="0" dirty="0">
                          <a:latin typeface="Century Gothic" panose="020B0502020202020204" pitchFamily="34" charset="0"/>
                        </a:rPr>
                        <a:t>Midnight </a:t>
                      </a:r>
                    </a:p>
                  </a:txBody>
                  <a:tcPr/>
                </a:tc>
                <a:tc>
                  <a:txBody>
                    <a:bodyPr/>
                    <a:lstStyle/>
                    <a:p>
                      <a:r>
                        <a:rPr lang="en-GB" sz="680" b="0" dirty="0">
                          <a:latin typeface="Century Gothic" panose="020B0502020202020204" pitchFamily="34" charset="0"/>
                        </a:rPr>
                        <a:t>Midnight </a:t>
                      </a:r>
                    </a:p>
                  </a:txBody>
                  <a:tcPr/>
                </a:tc>
                <a:tc>
                  <a:txBody>
                    <a:bodyPr/>
                    <a:lstStyle/>
                    <a:p>
                      <a:r>
                        <a:rPr lang="en-GB" sz="680" b="0" dirty="0">
                          <a:latin typeface="Century Gothic" panose="020B0502020202020204" pitchFamily="34" charset="0"/>
                        </a:rPr>
                        <a:t>Midnight </a:t>
                      </a:r>
                    </a:p>
                  </a:txBody>
                  <a:tcPr/>
                </a:tc>
                <a:extLst>
                  <a:ext uri="{0D108BD9-81ED-4DB2-BD59-A6C34878D82A}">
                    <a16:rowId xmlns:a16="http://schemas.microsoft.com/office/drawing/2014/main" val="1001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Leap year </a:t>
                      </a:r>
                    </a:p>
                  </a:txBody>
                  <a:tcPr/>
                </a:tc>
                <a:tc>
                  <a:txBody>
                    <a:bodyPr/>
                    <a:lstStyle/>
                    <a:p>
                      <a:r>
                        <a:rPr lang="en-GB" sz="680" b="0" dirty="0">
                          <a:latin typeface="Century Gothic" panose="020B0502020202020204" pitchFamily="34" charset="0"/>
                        </a:rPr>
                        <a:t>Leap year </a:t>
                      </a:r>
                    </a:p>
                  </a:txBody>
                  <a:tcPr/>
                </a:tc>
                <a:tc>
                  <a:txBody>
                    <a:bodyPr/>
                    <a:lstStyle/>
                    <a:p>
                      <a:r>
                        <a:rPr lang="en-GB" sz="680" b="0" dirty="0">
                          <a:latin typeface="Century Gothic" panose="020B0502020202020204" pitchFamily="34" charset="0"/>
                        </a:rPr>
                        <a:t>Leap year </a:t>
                      </a:r>
                    </a:p>
                  </a:txBody>
                  <a:tcPr/>
                </a:tc>
                <a:tc>
                  <a:txBody>
                    <a:bodyPr/>
                    <a:lstStyle/>
                    <a:p>
                      <a:r>
                        <a:rPr lang="en-GB" sz="680" b="0" dirty="0">
                          <a:latin typeface="Century Gothic" panose="020B0502020202020204" pitchFamily="34" charset="0"/>
                        </a:rPr>
                        <a:t>Leap year </a:t>
                      </a:r>
                    </a:p>
                  </a:txBody>
                  <a:tcPr/>
                </a:tc>
                <a:extLst>
                  <a:ext uri="{0D108BD9-81ED-4DB2-BD59-A6C34878D82A}">
                    <a16:rowId xmlns:a16="http://schemas.microsoft.com/office/drawing/2014/main" val="10011"/>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Duration </a:t>
                      </a:r>
                    </a:p>
                  </a:txBody>
                  <a:tcPr/>
                </a:tc>
                <a:tc>
                  <a:txBody>
                    <a:bodyPr/>
                    <a:lstStyle/>
                    <a:p>
                      <a:r>
                        <a:rPr lang="en-GB" sz="680" b="0" dirty="0">
                          <a:latin typeface="Century Gothic" panose="020B0502020202020204" pitchFamily="34" charset="0"/>
                        </a:rPr>
                        <a:t>Duration </a:t>
                      </a:r>
                    </a:p>
                  </a:txBody>
                  <a:tcPr/>
                </a:tc>
                <a:tc>
                  <a:txBody>
                    <a:bodyPr/>
                    <a:lstStyle/>
                    <a:p>
                      <a:r>
                        <a:rPr lang="en-GB" sz="680" b="0" dirty="0">
                          <a:latin typeface="Century Gothic" panose="020B0502020202020204" pitchFamily="34" charset="0"/>
                        </a:rPr>
                        <a:t>Duration </a:t>
                      </a:r>
                    </a:p>
                  </a:txBody>
                  <a:tcPr/>
                </a:tc>
                <a:tc>
                  <a:txBody>
                    <a:bodyPr/>
                    <a:lstStyle/>
                    <a:p>
                      <a:r>
                        <a:rPr lang="en-GB" sz="680" b="0" dirty="0">
                          <a:latin typeface="Century Gothic" panose="020B0502020202020204" pitchFamily="34" charset="0"/>
                        </a:rPr>
                        <a:t>Duration </a:t>
                      </a:r>
                    </a:p>
                  </a:txBody>
                  <a:tcPr/>
                </a:tc>
                <a:extLst>
                  <a:ext uri="{0D108BD9-81ED-4DB2-BD59-A6C34878D82A}">
                    <a16:rowId xmlns:a16="http://schemas.microsoft.com/office/drawing/2014/main" val="10012"/>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Digital </a:t>
                      </a:r>
                    </a:p>
                  </a:txBody>
                  <a:tcPr/>
                </a:tc>
                <a:tc>
                  <a:txBody>
                    <a:bodyPr/>
                    <a:lstStyle/>
                    <a:p>
                      <a:r>
                        <a:rPr lang="en-GB" sz="680" b="0" dirty="0">
                          <a:latin typeface="Century Gothic" panose="020B0502020202020204" pitchFamily="34" charset="0"/>
                        </a:rPr>
                        <a:t>Digital </a:t>
                      </a:r>
                    </a:p>
                  </a:txBody>
                  <a:tcPr/>
                </a:tc>
                <a:tc>
                  <a:txBody>
                    <a:bodyPr/>
                    <a:lstStyle/>
                    <a:p>
                      <a:r>
                        <a:rPr lang="en-GB" sz="680" b="0" dirty="0">
                          <a:latin typeface="Century Gothic" panose="020B0502020202020204" pitchFamily="34" charset="0"/>
                        </a:rPr>
                        <a:t>Digital </a:t>
                      </a:r>
                    </a:p>
                  </a:txBody>
                  <a:tcPr/>
                </a:tc>
                <a:extLst>
                  <a:ext uri="{0D108BD9-81ED-4DB2-BD59-A6C34878D82A}">
                    <a16:rowId xmlns:a16="http://schemas.microsoft.com/office/drawing/2014/main" val="10013"/>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Convert </a:t>
                      </a:r>
                    </a:p>
                  </a:txBody>
                  <a:tcPr/>
                </a:tc>
                <a:tc>
                  <a:txBody>
                    <a:bodyPr/>
                    <a:lstStyle/>
                    <a:p>
                      <a:r>
                        <a:rPr lang="en-GB" sz="680" b="0" dirty="0">
                          <a:latin typeface="Century Gothic" panose="020B0502020202020204" pitchFamily="34" charset="0"/>
                        </a:rPr>
                        <a:t>Convert </a:t>
                      </a:r>
                    </a:p>
                  </a:txBody>
                  <a:tcPr/>
                </a:tc>
                <a:tc>
                  <a:txBody>
                    <a:bodyPr/>
                    <a:lstStyle/>
                    <a:p>
                      <a:r>
                        <a:rPr lang="en-GB" sz="680" b="0" dirty="0">
                          <a:latin typeface="Century Gothic" panose="020B0502020202020204" pitchFamily="34" charset="0"/>
                        </a:rPr>
                        <a:t>Convert </a:t>
                      </a:r>
                    </a:p>
                  </a:txBody>
                  <a:tcPr/>
                </a:tc>
                <a:extLst>
                  <a:ext uri="{0D108BD9-81ED-4DB2-BD59-A6C34878D82A}">
                    <a16:rowId xmlns:a16="http://schemas.microsoft.com/office/drawing/2014/main" val="10014"/>
                  </a:ext>
                </a:extLst>
              </a:tr>
              <a:tr h="0">
                <a:tc>
                  <a:txBody>
                    <a:bodyPr/>
                    <a:lstStyle/>
                    <a:p>
                      <a:r>
                        <a:rPr lang="en-GB" sz="680" b="1" dirty="0">
                          <a:latin typeface="Century Gothic" panose="020B0502020202020204" pitchFamily="34" charset="0"/>
                        </a:rPr>
                        <a:t>Money </a:t>
                      </a:r>
                    </a:p>
                  </a:txBody>
                  <a:tcPr/>
                </a:tc>
                <a:tc>
                  <a:txBody>
                    <a:bodyPr/>
                    <a:lstStyle/>
                    <a:p>
                      <a:r>
                        <a:rPr lang="en-GB" sz="680" b="0" dirty="0">
                          <a:latin typeface="Century Gothic" panose="020B0502020202020204" pitchFamily="34" charset="0"/>
                        </a:rPr>
                        <a:t>Money </a:t>
                      </a:r>
                    </a:p>
                  </a:txBody>
                  <a:tcPr/>
                </a:tc>
                <a:tc>
                  <a:txBody>
                    <a:bodyPr/>
                    <a:lstStyle/>
                    <a:p>
                      <a:r>
                        <a:rPr lang="en-GB" sz="680" b="0" dirty="0">
                          <a:latin typeface="Century Gothic" panose="020B0502020202020204" pitchFamily="34" charset="0"/>
                        </a:rPr>
                        <a:t>Money </a:t>
                      </a:r>
                    </a:p>
                  </a:txBody>
                  <a:tcPr/>
                </a:tc>
                <a:tc>
                  <a:txBody>
                    <a:bodyPr/>
                    <a:lstStyle/>
                    <a:p>
                      <a:r>
                        <a:rPr lang="en-GB" sz="680" b="0" dirty="0">
                          <a:latin typeface="Century Gothic" panose="020B0502020202020204" pitchFamily="34" charset="0"/>
                        </a:rPr>
                        <a:t>Money </a:t>
                      </a:r>
                    </a:p>
                  </a:txBody>
                  <a:tcPr/>
                </a:tc>
                <a:tc>
                  <a:txBody>
                    <a:bodyPr/>
                    <a:lstStyle/>
                    <a:p>
                      <a:r>
                        <a:rPr lang="en-GB" sz="680" b="0" dirty="0">
                          <a:latin typeface="Century Gothic" panose="020B0502020202020204" pitchFamily="34" charset="0"/>
                        </a:rPr>
                        <a:t>Money </a:t>
                      </a:r>
                    </a:p>
                  </a:txBody>
                  <a:tcPr/>
                </a:tc>
                <a:tc>
                  <a:txBody>
                    <a:bodyPr/>
                    <a:lstStyle/>
                    <a:p>
                      <a:r>
                        <a:rPr lang="en-GB" sz="680" b="0" dirty="0">
                          <a:latin typeface="Century Gothic" panose="020B0502020202020204" pitchFamily="34" charset="0"/>
                        </a:rPr>
                        <a:t>Money </a:t>
                      </a:r>
                    </a:p>
                  </a:txBody>
                  <a:tcPr/>
                </a:tc>
                <a:extLst>
                  <a:ext uri="{0D108BD9-81ED-4DB2-BD59-A6C34878D82A}">
                    <a16:rowId xmlns:a16="http://schemas.microsoft.com/office/drawing/2014/main" val="10015"/>
                  </a:ext>
                </a:extLst>
              </a:tr>
              <a:tr h="0">
                <a:tc>
                  <a:txBody>
                    <a:bodyPr/>
                    <a:lstStyle/>
                    <a:p>
                      <a:r>
                        <a:rPr lang="en-GB" sz="680" b="1" dirty="0">
                          <a:latin typeface="Century Gothic" panose="020B0502020202020204" pitchFamily="34" charset="0"/>
                        </a:rPr>
                        <a:t>Coins </a:t>
                      </a:r>
                    </a:p>
                  </a:txBody>
                  <a:tcPr/>
                </a:tc>
                <a:tc>
                  <a:txBody>
                    <a:bodyPr/>
                    <a:lstStyle/>
                    <a:p>
                      <a:r>
                        <a:rPr lang="en-GB" sz="680" b="0" dirty="0">
                          <a:latin typeface="Century Gothic" panose="020B0502020202020204" pitchFamily="34" charset="0"/>
                        </a:rPr>
                        <a:t>Coins </a:t>
                      </a:r>
                    </a:p>
                  </a:txBody>
                  <a:tcPr/>
                </a:tc>
                <a:tc>
                  <a:txBody>
                    <a:bodyPr/>
                    <a:lstStyle/>
                    <a:p>
                      <a:r>
                        <a:rPr lang="en-GB" sz="680" b="0" dirty="0">
                          <a:latin typeface="Century Gothic" panose="020B0502020202020204" pitchFamily="34" charset="0"/>
                        </a:rPr>
                        <a:t>Coins </a:t>
                      </a:r>
                    </a:p>
                  </a:txBody>
                  <a:tcPr/>
                </a:tc>
                <a:tc>
                  <a:txBody>
                    <a:bodyPr/>
                    <a:lstStyle/>
                    <a:p>
                      <a:r>
                        <a:rPr lang="en-GB" sz="680" b="0" dirty="0">
                          <a:latin typeface="Century Gothic" panose="020B0502020202020204" pitchFamily="34" charset="0"/>
                        </a:rPr>
                        <a:t>Coins </a:t>
                      </a:r>
                    </a:p>
                  </a:txBody>
                  <a:tcPr/>
                </a:tc>
                <a:tc>
                  <a:txBody>
                    <a:bodyPr/>
                    <a:lstStyle/>
                    <a:p>
                      <a:r>
                        <a:rPr lang="en-GB" sz="680" b="0" dirty="0">
                          <a:latin typeface="Century Gothic" panose="020B0502020202020204" pitchFamily="34" charset="0"/>
                        </a:rPr>
                        <a:t>Coins </a:t>
                      </a:r>
                    </a:p>
                  </a:txBody>
                  <a:tcPr/>
                </a:tc>
                <a:tc>
                  <a:txBody>
                    <a:bodyPr/>
                    <a:lstStyle/>
                    <a:p>
                      <a:r>
                        <a:rPr lang="en-GB" sz="680" b="0" dirty="0">
                          <a:latin typeface="Century Gothic" panose="020B0502020202020204" pitchFamily="34" charset="0"/>
                        </a:rPr>
                        <a:t>Coins </a:t>
                      </a:r>
                    </a:p>
                  </a:txBody>
                  <a:tcPr/>
                </a:tc>
                <a:extLst>
                  <a:ext uri="{0D108BD9-81ED-4DB2-BD59-A6C34878D82A}">
                    <a16:rowId xmlns:a16="http://schemas.microsoft.com/office/drawing/2014/main" val="10016"/>
                  </a:ext>
                </a:extLst>
              </a:tr>
              <a:tr h="0">
                <a:tc>
                  <a:txBody>
                    <a:bodyPr/>
                    <a:lstStyle/>
                    <a:p>
                      <a:r>
                        <a:rPr lang="en-GB" sz="680" b="1" dirty="0">
                          <a:latin typeface="Century Gothic" panose="020B0502020202020204" pitchFamily="34" charset="0"/>
                        </a:rPr>
                        <a:t>Notes </a:t>
                      </a:r>
                    </a:p>
                  </a:txBody>
                  <a:tcPr/>
                </a:tc>
                <a:tc>
                  <a:txBody>
                    <a:bodyPr/>
                    <a:lstStyle/>
                    <a:p>
                      <a:r>
                        <a:rPr lang="en-GB" sz="680" b="0" dirty="0">
                          <a:latin typeface="Century Gothic" panose="020B0502020202020204" pitchFamily="34" charset="0"/>
                        </a:rPr>
                        <a:t>Notes </a:t>
                      </a:r>
                    </a:p>
                  </a:txBody>
                  <a:tcPr/>
                </a:tc>
                <a:tc>
                  <a:txBody>
                    <a:bodyPr/>
                    <a:lstStyle/>
                    <a:p>
                      <a:r>
                        <a:rPr lang="en-GB" sz="680" b="0" dirty="0">
                          <a:latin typeface="Century Gothic" panose="020B0502020202020204" pitchFamily="34" charset="0"/>
                        </a:rPr>
                        <a:t>Notes </a:t>
                      </a:r>
                    </a:p>
                  </a:txBody>
                  <a:tcPr/>
                </a:tc>
                <a:tc>
                  <a:txBody>
                    <a:bodyPr/>
                    <a:lstStyle/>
                    <a:p>
                      <a:r>
                        <a:rPr lang="en-GB" sz="680" b="0" dirty="0">
                          <a:latin typeface="Century Gothic" panose="020B0502020202020204" pitchFamily="34" charset="0"/>
                        </a:rPr>
                        <a:t>Notes </a:t>
                      </a:r>
                    </a:p>
                  </a:txBody>
                  <a:tcPr/>
                </a:tc>
                <a:tc>
                  <a:txBody>
                    <a:bodyPr/>
                    <a:lstStyle/>
                    <a:p>
                      <a:r>
                        <a:rPr lang="en-GB" sz="680" b="0" dirty="0">
                          <a:latin typeface="Century Gothic" panose="020B0502020202020204" pitchFamily="34" charset="0"/>
                        </a:rPr>
                        <a:t>Notes </a:t>
                      </a:r>
                    </a:p>
                  </a:txBody>
                  <a:tcPr/>
                </a:tc>
                <a:tc>
                  <a:txBody>
                    <a:bodyPr/>
                    <a:lstStyle/>
                    <a:p>
                      <a:r>
                        <a:rPr lang="en-GB" sz="680" b="0" dirty="0">
                          <a:latin typeface="Century Gothic" panose="020B0502020202020204" pitchFamily="34" charset="0"/>
                        </a:rPr>
                        <a:t>Notes </a:t>
                      </a:r>
                    </a:p>
                  </a:txBody>
                  <a:tcPr/>
                </a:tc>
                <a:extLst>
                  <a:ext uri="{0D108BD9-81ED-4DB2-BD59-A6C34878D82A}">
                    <a16:rowId xmlns:a16="http://schemas.microsoft.com/office/drawing/2014/main" val="10017"/>
                  </a:ext>
                </a:extLst>
              </a:tr>
              <a:tr h="0">
                <a:tc>
                  <a:txBody>
                    <a:bodyPr/>
                    <a:lstStyle/>
                    <a:p>
                      <a:r>
                        <a:rPr lang="en-GB" sz="680" b="1"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tc>
                  <a:txBody>
                    <a:bodyPr/>
                    <a:lstStyle/>
                    <a:p>
                      <a:r>
                        <a:rPr lang="en-GB" sz="680" b="0" dirty="0">
                          <a:latin typeface="Century Gothic" panose="020B0502020202020204" pitchFamily="34" charset="0"/>
                        </a:rPr>
                        <a:t>Chronological order </a:t>
                      </a:r>
                    </a:p>
                  </a:txBody>
                  <a:tcPr/>
                </a:tc>
                <a:extLst>
                  <a:ext uri="{0D108BD9-81ED-4DB2-BD59-A6C34878D82A}">
                    <a16:rowId xmlns:a16="http://schemas.microsoft.com/office/drawing/2014/main" val="10018"/>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Pounds</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Pounds</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Pounds</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Pounds</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Pounds</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19"/>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Pence p</a:t>
                      </a:r>
                    </a:p>
                  </a:txBody>
                  <a:tcPr/>
                </a:tc>
                <a:tc>
                  <a:txBody>
                    <a:bodyPr/>
                    <a:lstStyle/>
                    <a:p>
                      <a:r>
                        <a:rPr lang="en-GB" sz="680" b="0" dirty="0">
                          <a:latin typeface="Century Gothic" panose="020B0502020202020204" pitchFamily="34" charset="0"/>
                        </a:rPr>
                        <a:t>Pence p</a:t>
                      </a:r>
                    </a:p>
                  </a:txBody>
                  <a:tcPr/>
                </a:tc>
                <a:tc>
                  <a:txBody>
                    <a:bodyPr/>
                    <a:lstStyle/>
                    <a:p>
                      <a:r>
                        <a:rPr lang="en-GB" sz="680" b="0" dirty="0">
                          <a:latin typeface="Century Gothic" panose="020B0502020202020204" pitchFamily="34" charset="0"/>
                        </a:rPr>
                        <a:t>Pence p</a:t>
                      </a:r>
                    </a:p>
                  </a:txBody>
                  <a:tcPr/>
                </a:tc>
                <a:tc>
                  <a:txBody>
                    <a:bodyPr/>
                    <a:lstStyle/>
                    <a:p>
                      <a:r>
                        <a:rPr lang="en-GB" sz="680" b="0" dirty="0">
                          <a:latin typeface="Century Gothic" panose="020B0502020202020204" pitchFamily="34" charset="0"/>
                        </a:rPr>
                        <a:t>Pence p</a:t>
                      </a:r>
                    </a:p>
                  </a:txBody>
                  <a:tcPr/>
                </a:tc>
                <a:tc>
                  <a:txBody>
                    <a:bodyPr/>
                    <a:lstStyle/>
                    <a:p>
                      <a:r>
                        <a:rPr lang="en-GB" sz="680" b="0" dirty="0">
                          <a:latin typeface="Century Gothic" panose="020B0502020202020204" pitchFamily="34" charset="0"/>
                        </a:rPr>
                        <a:t>Pence p</a:t>
                      </a:r>
                    </a:p>
                  </a:txBody>
                  <a:tcPr/>
                </a:tc>
                <a:extLst>
                  <a:ext uri="{0D108BD9-81ED-4DB2-BD59-A6C34878D82A}">
                    <a16:rowId xmlns:a16="http://schemas.microsoft.com/office/drawing/2014/main" val="10020"/>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Value </a:t>
                      </a:r>
                    </a:p>
                  </a:txBody>
                  <a:tcPr/>
                </a:tc>
                <a:tc>
                  <a:txBody>
                    <a:bodyPr/>
                    <a:lstStyle/>
                    <a:p>
                      <a:r>
                        <a:rPr lang="en-GB" sz="680" b="0" dirty="0">
                          <a:latin typeface="Century Gothic" panose="020B0502020202020204" pitchFamily="34" charset="0"/>
                        </a:rPr>
                        <a:t>Value </a:t>
                      </a:r>
                    </a:p>
                  </a:txBody>
                  <a:tcPr/>
                </a:tc>
                <a:tc>
                  <a:txBody>
                    <a:bodyPr/>
                    <a:lstStyle/>
                    <a:p>
                      <a:r>
                        <a:rPr lang="en-GB" sz="680" b="0" dirty="0">
                          <a:latin typeface="Century Gothic" panose="020B0502020202020204" pitchFamily="34" charset="0"/>
                        </a:rPr>
                        <a:t>Value </a:t>
                      </a:r>
                    </a:p>
                  </a:txBody>
                  <a:tcPr/>
                </a:tc>
                <a:tc>
                  <a:txBody>
                    <a:bodyPr/>
                    <a:lstStyle/>
                    <a:p>
                      <a:r>
                        <a:rPr lang="en-GB" sz="680" b="0" dirty="0">
                          <a:latin typeface="Century Gothic" panose="020B0502020202020204" pitchFamily="34" charset="0"/>
                        </a:rPr>
                        <a:t>Value </a:t>
                      </a:r>
                    </a:p>
                  </a:txBody>
                  <a:tcPr/>
                </a:tc>
                <a:tc>
                  <a:txBody>
                    <a:bodyPr/>
                    <a:lstStyle/>
                    <a:p>
                      <a:r>
                        <a:rPr lang="en-GB" sz="680" b="0" dirty="0">
                          <a:latin typeface="Century Gothic" panose="020B0502020202020204" pitchFamily="34" charset="0"/>
                        </a:rPr>
                        <a:t>Value </a:t>
                      </a:r>
                    </a:p>
                  </a:txBody>
                  <a:tcPr/>
                </a:tc>
                <a:extLst>
                  <a:ext uri="{0D108BD9-81ED-4DB2-BD59-A6C34878D82A}">
                    <a16:rowId xmlns:a16="http://schemas.microsoft.com/office/drawing/2014/main" val="10021"/>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Change </a:t>
                      </a:r>
                    </a:p>
                  </a:txBody>
                  <a:tcPr/>
                </a:tc>
                <a:tc>
                  <a:txBody>
                    <a:bodyPr/>
                    <a:lstStyle/>
                    <a:p>
                      <a:r>
                        <a:rPr lang="en-GB" sz="680" b="0" dirty="0">
                          <a:latin typeface="Century Gothic" panose="020B0502020202020204" pitchFamily="34" charset="0"/>
                        </a:rPr>
                        <a:t>Change </a:t>
                      </a:r>
                    </a:p>
                  </a:txBody>
                  <a:tcPr/>
                </a:tc>
                <a:tc>
                  <a:txBody>
                    <a:bodyPr/>
                    <a:lstStyle/>
                    <a:p>
                      <a:r>
                        <a:rPr lang="en-GB" sz="680" b="0" dirty="0">
                          <a:latin typeface="Century Gothic" panose="020B0502020202020204" pitchFamily="34" charset="0"/>
                        </a:rPr>
                        <a:t>Change </a:t>
                      </a:r>
                    </a:p>
                  </a:txBody>
                  <a:tcPr/>
                </a:tc>
                <a:tc>
                  <a:txBody>
                    <a:bodyPr/>
                    <a:lstStyle/>
                    <a:p>
                      <a:r>
                        <a:rPr lang="en-GB" sz="680" b="0" dirty="0">
                          <a:latin typeface="Century Gothic" panose="020B0502020202020204" pitchFamily="34" charset="0"/>
                        </a:rPr>
                        <a:t>Change </a:t>
                      </a:r>
                    </a:p>
                  </a:txBody>
                  <a:tcPr/>
                </a:tc>
                <a:tc>
                  <a:txBody>
                    <a:bodyPr/>
                    <a:lstStyle/>
                    <a:p>
                      <a:r>
                        <a:rPr lang="en-GB" sz="680" b="0" dirty="0">
                          <a:latin typeface="Century Gothic" panose="020B0502020202020204" pitchFamily="34" charset="0"/>
                        </a:rPr>
                        <a:t>Change </a:t>
                      </a:r>
                    </a:p>
                  </a:txBody>
                  <a:tcPr/>
                </a:tc>
                <a:extLst>
                  <a:ext uri="{0D108BD9-81ED-4DB2-BD59-A6C34878D82A}">
                    <a16:rowId xmlns:a16="http://schemas.microsoft.com/office/drawing/2014/main" val="10022"/>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Combinations </a:t>
                      </a:r>
                    </a:p>
                  </a:txBody>
                  <a:tcPr/>
                </a:tc>
                <a:tc>
                  <a:txBody>
                    <a:bodyPr/>
                    <a:lstStyle/>
                    <a:p>
                      <a:r>
                        <a:rPr lang="en-GB" sz="680" b="0" dirty="0">
                          <a:latin typeface="Century Gothic" panose="020B0502020202020204" pitchFamily="34" charset="0"/>
                        </a:rPr>
                        <a:t>Combinations </a:t>
                      </a:r>
                    </a:p>
                  </a:txBody>
                  <a:tcPr/>
                </a:tc>
                <a:tc>
                  <a:txBody>
                    <a:bodyPr/>
                    <a:lstStyle/>
                    <a:p>
                      <a:r>
                        <a:rPr lang="en-GB" sz="680" b="0" dirty="0">
                          <a:latin typeface="Century Gothic" panose="020B0502020202020204" pitchFamily="34" charset="0"/>
                        </a:rPr>
                        <a:t>Combinations </a:t>
                      </a:r>
                    </a:p>
                  </a:txBody>
                  <a:tcPr/>
                </a:tc>
                <a:tc>
                  <a:txBody>
                    <a:bodyPr/>
                    <a:lstStyle/>
                    <a:p>
                      <a:r>
                        <a:rPr lang="en-GB" sz="680" b="0" dirty="0">
                          <a:latin typeface="Century Gothic" panose="020B0502020202020204" pitchFamily="34" charset="0"/>
                        </a:rPr>
                        <a:t>Combinations </a:t>
                      </a:r>
                    </a:p>
                  </a:txBody>
                  <a:tcPr/>
                </a:tc>
                <a:tc>
                  <a:txBody>
                    <a:bodyPr/>
                    <a:lstStyle/>
                    <a:p>
                      <a:r>
                        <a:rPr lang="en-GB" sz="680" b="0" dirty="0">
                          <a:latin typeface="Century Gothic" panose="020B0502020202020204" pitchFamily="34" charset="0"/>
                        </a:rPr>
                        <a:t>Combinations </a:t>
                      </a:r>
                    </a:p>
                  </a:txBody>
                  <a:tcPr/>
                </a:tc>
                <a:extLst>
                  <a:ext uri="{0D108BD9-81ED-4DB2-BD59-A6C34878D82A}">
                    <a16:rowId xmlns:a16="http://schemas.microsoft.com/office/drawing/2014/main" val="10023"/>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12</a:t>
            </a:fld>
            <a:endParaRPr lang="en-GB" dirty="0"/>
          </a:p>
        </p:txBody>
      </p:sp>
    </p:spTree>
    <p:extLst>
      <p:ext uri="{BB962C8B-B14F-4D97-AF65-F5344CB8AC3E}">
        <p14:creationId xmlns:p14="http://schemas.microsoft.com/office/powerpoint/2010/main" val="1183889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594360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700" b="1" dirty="0">
                          <a:latin typeface="Century Gothic" panose="020B0502020202020204" pitchFamily="34" charset="0"/>
                        </a:rPr>
                        <a:t>Geometry</a:t>
                      </a:r>
                      <a:r>
                        <a:rPr lang="en-GB" sz="700" b="1" baseline="0" dirty="0">
                          <a:latin typeface="Century Gothic" panose="020B0502020202020204" pitchFamily="34" charset="0"/>
                        </a:rPr>
                        <a:t> – Properties of shape (1)</a:t>
                      </a:r>
                      <a:endParaRPr lang="en-GB" sz="7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700" b="1" dirty="0">
                          <a:latin typeface="Century Gothic" panose="020B0502020202020204" pitchFamily="34" charset="0"/>
                        </a:rPr>
                        <a:t>Year 1</a:t>
                      </a:r>
                    </a:p>
                  </a:txBody>
                  <a:tcPr/>
                </a:tc>
                <a:tc>
                  <a:txBody>
                    <a:bodyPr/>
                    <a:lstStyle/>
                    <a:p>
                      <a:r>
                        <a:rPr lang="en-GB" sz="700" b="1" dirty="0">
                          <a:latin typeface="Century Gothic" panose="020B0502020202020204" pitchFamily="34" charset="0"/>
                        </a:rPr>
                        <a:t>Year 2</a:t>
                      </a:r>
                    </a:p>
                  </a:txBody>
                  <a:tcPr/>
                </a:tc>
                <a:tc>
                  <a:txBody>
                    <a:bodyPr/>
                    <a:lstStyle/>
                    <a:p>
                      <a:r>
                        <a:rPr lang="en-GB" sz="700" b="1" dirty="0">
                          <a:latin typeface="Century Gothic" panose="020B0502020202020204" pitchFamily="34" charset="0"/>
                        </a:rPr>
                        <a:t>Year 3</a:t>
                      </a:r>
                    </a:p>
                  </a:txBody>
                  <a:tcPr/>
                </a:tc>
                <a:tc>
                  <a:txBody>
                    <a:bodyPr/>
                    <a:lstStyle/>
                    <a:p>
                      <a:r>
                        <a:rPr lang="en-GB" sz="700" b="1" dirty="0">
                          <a:latin typeface="Century Gothic" panose="020B0502020202020204" pitchFamily="34" charset="0"/>
                        </a:rPr>
                        <a:t>Year 4</a:t>
                      </a:r>
                    </a:p>
                  </a:txBody>
                  <a:tcPr/>
                </a:tc>
                <a:tc>
                  <a:txBody>
                    <a:bodyPr/>
                    <a:lstStyle/>
                    <a:p>
                      <a:r>
                        <a:rPr lang="en-GB" sz="700" b="1" dirty="0">
                          <a:latin typeface="Century Gothic" panose="020B0502020202020204" pitchFamily="34" charset="0"/>
                        </a:rPr>
                        <a:t>Year 5</a:t>
                      </a:r>
                    </a:p>
                  </a:txBody>
                  <a:tcPr/>
                </a:tc>
                <a:tc>
                  <a:txBody>
                    <a:bodyPr/>
                    <a:lstStyle/>
                    <a:p>
                      <a:r>
                        <a:rPr lang="en-GB" sz="70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r>
                        <a:rPr lang="en-GB" sz="700" b="1" dirty="0">
                          <a:latin typeface="Century Gothic" panose="020B0502020202020204" pitchFamily="34" charset="0"/>
                        </a:rPr>
                        <a:t>2-D shapes</a:t>
                      </a:r>
                    </a:p>
                  </a:txBody>
                  <a:tcPr/>
                </a:tc>
                <a:tc>
                  <a:txBody>
                    <a:bodyPr/>
                    <a:lstStyle/>
                    <a:p>
                      <a:r>
                        <a:rPr lang="en-GB" sz="700" b="0" dirty="0">
                          <a:latin typeface="Century Gothic" panose="020B0502020202020204" pitchFamily="34" charset="0"/>
                        </a:rPr>
                        <a:t>2-D shapes</a:t>
                      </a:r>
                    </a:p>
                  </a:txBody>
                  <a:tcPr/>
                </a:tc>
                <a:tc>
                  <a:txBody>
                    <a:bodyPr/>
                    <a:lstStyle/>
                    <a:p>
                      <a:r>
                        <a:rPr lang="en-GB" sz="700" b="0" dirty="0">
                          <a:latin typeface="Century Gothic" panose="020B0502020202020204" pitchFamily="34" charset="0"/>
                        </a:rPr>
                        <a:t>2-D shapes</a:t>
                      </a:r>
                    </a:p>
                  </a:txBody>
                  <a:tcPr/>
                </a:tc>
                <a:tc>
                  <a:txBody>
                    <a:bodyPr/>
                    <a:lstStyle/>
                    <a:p>
                      <a:r>
                        <a:rPr lang="en-GB" sz="700" b="0" dirty="0">
                          <a:latin typeface="Century Gothic" panose="020B0502020202020204" pitchFamily="34" charset="0"/>
                        </a:rPr>
                        <a:t>2-D shapes</a:t>
                      </a:r>
                    </a:p>
                  </a:txBody>
                  <a:tcPr/>
                </a:tc>
                <a:tc>
                  <a:txBody>
                    <a:bodyPr/>
                    <a:lstStyle/>
                    <a:p>
                      <a:r>
                        <a:rPr lang="en-GB" sz="700" b="0" dirty="0">
                          <a:latin typeface="Century Gothic" panose="020B0502020202020204" pitchFamily="34" charset="0"/>
                        </a:rPr>
                        <a:t>2-D shapes</a:t>
                      </a:r>
                    </a:p>
                  </a:txBody>
                  <a:tcPr/>
                </a:tc>
                <a:tc>
                  <a:txBody>
                    <a:bodyPr/>
                    <a:lstStyle/>
                    <a:p>
                      <a:r>
                        <a:rPr lang="en-GB" sz="700" b="0" dirty="0">
                          <a:latin typeface="Century Gothic" panose="020B0502020202020204" pitchFamily="34" charset="0"/>
                        </a:rPr>
                        <a:t>2-D shapes</a:t>
                      </a:r>
                    </a:p>
                  </a:txBody>
                  <a:tcPr/>
                </a:tc>
                <a:extLst>
                  <a:ext uri="{0D108BD9-81ED-4DB2-BD59-A6C34878D82A}">
                    <a16:rowId xmlns:a16="http://schemas.microsoft.com/office/drawing/2014/main" val="10002"/>
                  </a:ext>
                </a:extLst>
              </a:tr>
              <a:tr h="0">
                <a:tc>
                  <a:txBody>
                    <a:bodyPr/>
                    <a:lstStyle/>
                    <a:p>
                      <a:r>
                        <a:rPr lang="en-GB" sz="700" b="1" dirty="0">
                          <a:latin typeface="Century Gothic" panose="020B0502020202020204" pitchFamily="34" charset="0"/>
                        </a:rPr>
                        <a:t>Rectangle</a:t>
                      </a:r>
                      <a:r>
                        <a:rPr lang="en-GB" sz="700" b="1" baseline="0" dirty="0">
                          <a:latin typeface="Century Gothic" panose="020B0502020202020204" pitchFamily="34" charset="0"/>
                        </a:rPr>
                        <a:t> </a:t>
                      </a:r>
                      <a:endParaRPr lang="en-GB" sz="700" b="1" dirty="0">
                        <a:latin typeface="Century Gothic" panose="020B0502020202020204" pitchFamily="34" charset="0"/>
                      </a:endParaRPr>
                    </a:p>
                  </a:txBody>
                  <a:tcPr/>
                </a:tc>
                <a:tc>
                  <a:txBody>
                    <a:bodyPr/>
                    <a:lstStyle/>
                    <a:p>
                      <a:r>
                        <a:rPr lang="en-GB" sz="700" b="0" dirty="0">
                          <a:latin typeface="Century Gothic" panose="020B0502020202020204" pitchFamily="34" charset="0"/>
                        </a:rPr>
                        <a:t>Rectangle</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Rectangle</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Rectangle</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Rectangle</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Rectangle</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extLst>
                  <a:ext uri="{0D108BD9-81ED-4DB2-BD59-A6C34878D82A}">
                    <a16:rowId xmlns:a16="http://schemas.microsoft.com/office/drawing/2014/main" val="10003"/>
                  </a:ext>
                </a:extLst>
              </a:tr>
              <a:tr h="0">
                <a:tc>
                  <a:txBody>
                    <a:bodyPr/>
                    <a:lstStyle/>
                    <a:p>
                      <a:r>
                        <a:rPr lang="en-GB" sz="700" b="1" dirty="0">
                          <a:latin typeface="Century Gothic" panose="020B0502020202020204" pitchFamily="34" charset="0"/>
                        </a:rPr>
                        <a:t>Square </a:t>
                      </a:r>
                    </a:p>
                  </a:txBody>
                  <a:tcPr/>
                </a:tc>
                <a:tc>
                  <a:txBody>
                    <a:bodyPr/>
                    <a:lstStyle/>
                    <a:p>
                      <a:r>
                        <a:rPr lang="en-GB" sz="700" b="0" dirty="0">
                          <a:latin typeface="Century Gothic" panose="020B0502020202020204" pitchFamily="34" charset="0"/>
                        </a:rPr>
                        <a:t>Square </a:t>
                      </a:r>
                    </a:p>
                  </a:txBody>
                  <a:tcPr/>
                </a:tc>
                <a:tc>
                  <a:txBody>
                    <a:bodyPr/>
                    <a:lstStyle/>
                    <a:p>
                      <a:r>
                        <a:rPr lang="en-GB" sz="700" b="0" dirty="0">
                          <a:latin typeface="Century Gothic" panose="020B0502020202020204" pitchFamily="34" charset="0"/>
                        </a:rPr>
                        <a:t>Square </a:t>
                      </a:r>
                    </a:p>
                  </a:txBody>
                  <a:tcPr/>
                </a:tc>
                <a:tc>
                  <a:txBody>
                    <a:bodyPr/>
                    <a:lstStyle/>
                    <a:p>
                      <a:r>
                        <a:rPr lang="en-GB" sz="700" b="0" dirty="0">
                          <a:latin typeface="Century Gothic" panose="020B0502020202020204" pitchFamily="34" charset="0"/>
                        </a:rPr>
                        <a:t>Square </a:t>
                      </a:r>
                    </a:p>
                  </a:txBody>
                  <a:tcPr/>
                </a:tc>
                <a:tc>
                  <a:txBody>
                    <a:bodyPr/>
                    <a:lstStyle/>
                    <a:p>
                      <a:r>
                        <a:rPr lang="en-GB" sz="700" b="0" dirty="0">
                          <a:latin typeface="Century Gothic" panose="020B0502020202020204" pitchFamily="34" charset="0"/>
                        </a:rPr>
                        <a:t>Square </a:t>
                      </a:r>
                    </a:p>
                  </a:txBody>
                  <a:tcPr/>
                </a:tc>
                <a:tc>
                  <a:txBody>
                    <a:bodyPr/>
                    <a:lstStyle/>
                    <a:p>
                      <a:r>
                        <a:rPr lang="en-GB" sz="700" b="0" dirty="0">
                          <a:latin typeface="Century Gothic" panose="020B0502020202020204" pitchFamily="34" charset="0"/>
                        </a:rPr>
                        <a:t>Square </a:t>
                      </a:r>
                    </a:p>
                  </a:txBody>
                  <a:tcPr/>
                </a:tc>
                <a:extLst>
                  <a:ext uri="{0D108BD9-81ED-4DB2-BD59-A6C34878D82A}">
                    <a16:rowId xmlns:a16="http://schemas.microsoft.com/office/drawing/2014/main" val="10004"/>
                  </a:ext>
                </a:extLst>
              </a:tr>
              <a:tr h="0">
                <a:tc>
                  <a:txBody>
                    <a:bodyPr/>
                    <a:lstStyle/>
                    <a:p>
                      <a:r>
                        <a:rPr lang="en-GB" sz="700" b="1" dirty="0">
                          <a:latin typeface="Century Gothic" panose="020B0502020202020204" pitchFamily="34" charset="0"/>
                        </a:rPr>
                        <a:t>Circle </a:t>
                      </a:r>
                    </a:p>
                  </a:txBody>
                  <a:tcPr/>
                </a:tc>
                <a:tc>
                  <a:txBody>
                    <a:bodyPr/>
                    <a:lstStyle/>
                    <a:p>
                      <a:r>
                        <a:rPr lang="en-GB" sz="700" b="0" dirty="0">
                          <a:latin typeface="Century Gothic" panose="020B0502020202020204" pitchFamily="34" charset="0"/>
                        </a:rPr>
                        <a:t>Circle </a:t>
                      </a:r>
                    </a:p>
                  </a:txBody>
                  <a:tcPr/>
                </a:tc>
                <a:tc>
                  <a:txBody>
                    <a:bodyPr/>
                    <a:lstStyle/>
                    <a:p>
                      <a:r>
                        <a:rPr lang="en-GB" sz="700" b="0" dirty="0">
                          <a:latin typeface="Century Gothic" panose="020B0502020202020204" pitchFamily="34" charset="0"/>
                        </a:rPr>
                        <a:t>Circle </a:t>
                      </a:r>
                    </a:p>
                  </a:txBody>
                  <a:tcPr/>
                </a:tc>
                <a:tc>
                  <a:txBody>
                    <a:bodyPr/>
                    <a:lstStyle/>
                    <a:p>
                      <a:r>
                        <a:rPr lang="en-GB" sz="700" b="0" dirty="0">
                          <a:latin typeface="Century Gothic" panose="020B0502020202020204" pitchFamily="34" charset="0"/>
                        </a:rPr>
                        <a:t>Circle </a:t>
                      </a:r>
                    </a:p>
                  </a:txBody>
                  <a:tcPr/>
                </a:tc>
                <a:tc>
                  <a:txBody>
                    <a:bodyPr/>
                    <a:lstStyle/>
                    <a:p>
                      <a:r>
                        <a:rPr lang="en-GB" sz="700" b="0" dirty="0">
                          <a:latin typeface="Century Gothic" panose="020B0502020202020204" pitchFamily="34" charset="0"/>
                        </a:rPr>
                        <a:t>Circle </a:t>
                      </a:r>
                    </a:p>
                  </a:txBody>
                  <a:tcPr/>
                </a:tc>
                <a:tc>
                  <a:txBody>
                    <a:bodyPr/>
                    <a:lstStyle/>
                    <a:p>
                      <a:r>
                        <a:rPr lang="en-GB" sz="700" b="0" dirty="0">
                          <a:latin typeface="Century Gothic" panose="020B0502020202020204" pitchFamily="34" charset="0"/>
                        </a:rPr>
                        <a:t>Circle </a:t>
                      </a:r>
                    </a:p>
                  </a:txBody>
                  <a:tcPr/>
                </a:tc>
                <a:extLst>
                  <a:ext uri="{0D108BD9-81ED-4DB2-BD59-A6C34878D82A}">
                    <a16:rowId xmlns:a16="http://schemas.microsoft.com/office/drawing/2014/main" val="10005"/>
                  </a:ext>
                </a:extLst>
              </a:tr>
              <a:tr h="0">
                <a:tc>
                  <a:txBody>
                    <a:bodyPr/>
                    <a:lstStyle/>
                    <a:p>
                      <a:r>
                        <a:rPr lang="en-GB" sz="700" b="1" dirty="0">
                          <a:latin typeface="Century Gothic" panose="020B0502020202020204" pitchFamily="34" charset="0"/>
                        </a:rPr>
                        <a:t>Triangle </a:t>
                      </a:r>
                    </a:p>
                  </a:txBody>
                  <a:tcPr/>
                </a:tc>
                <a:tc>
                  <a:txBody>
                    <a:bodyPr/>
                    <a:lstStyle/>
                    <a:p>
                      <a:r>
                        <a:rPr lang="en-GB" sz="700" b="0" dirty="0">
                          <a:latin typeface="Century Gothic" panose="020B0502020202020204" pitchFamily="34" charset="0"/>
                        </a:rPr>
                        <a:t>Triangle </a:t>
                      </a:r>
                    </a:p>
                  </a:txBody>
                  <a:tcPr/>
                </a:tc>
                <a:tc>
                  <a:txBody>
                    <a:bodyPr/>
                    <a:lstStyle/>
                    <a:p>
                      <a:r>
                        <a:rPr lang="en-GB" sz="700" b="0" dirty="0">
                          <a:latin typeface="Century Gothic" panose="020B0502020202020204" pitchFamily="34" charset="0"/>
                        </a:rPr>
                        <a:t>Triangle </a:t>
                      </a:r>
                    </a:p>
                  </a:txBody>
                  <a:tcPr/>
                </a:tc>
                <a:tc>
                  <a:txBody>
                    <a:bodyPr/>
                    <a:lstStyle/>
                    <a:p>
                      <a:r>
                        <a:rPr lang="en-GB" sz="700" b="0" dirty="0">
                          <a:latin typeface="Century Gothic" panose="020B0502020202020204" pitchFamily="34" charset="0"/>
                        </a:rPr>
                        <a:t>Triangle </a:t>
                      </a:r>
                    </a:p>
                  </a:txBody>
                  <a:tcPr/>
                </a:tc>
                <a:tc>
                  <a:txBody>
                    <a:bodyPr/>
                    <a:lstStyle/>
                    <a:p>
                      <a:r>
                        <a:rPr lang="en-GB" sz="700" b="0" dirty="0">
                          <a:latin typeface="Century Gothic" panose="020B0502020202020204" pitchFamily="34" charset="0"/>
                        </a:rPr>
                        <a:t>Triangle </a:t>
                      </a:r>
                    </a:p>
                  </a:txBody>
                  <a:tcPr/>
                </a:tc>
                <a:tc>
                  <a:txBody>
                    <a:bodyPr/>
                    <a:lstStyle/>
                    <a:p>
                      <a:r>
                        <a:rPr lang="en-GB" sz="700" b="0" dirty="0">
                          <a:latin typeface="Century Gothic" panose="020B0502020202020204" pitchFamily="34" charset="0"/>
                        </a:rPr>
                        <a:t>Triangle </a:t>
                      </a:r>
                    </a:p>
                  </a:txBody>
                  <a:tcPr/>
                </a:tc>
                <a:extLst>
                  <a:ext uri="{0D108BD9-81ED-4DB2-BD59-A6C34878D82A}">
                    <a16:rowId xmlns:a16="http://schemas.microsoft.com/office/drawing/2014/main" val="10006"/>
                  </a:ext>
                </a:extLst>
              </a:tr>
              <a:tr h="0">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Sides </a:t>
                      </a:r>
                    </a:p>
                  </a:txBody>
                  <a:tcPr/>
                </a:tc>
                <a:tc>
                  <a:txBody>
                    <a:bodyPr/>
                    <a:lstStyle/>
                    <a:p>
                      <a:r>
                        <a:rPr lang="en-GB" sz="700" b="0" dirty="0">
                          <a:latin typeface="Century Gothic" panose="020B0502020202020204" pitchFamily="34" charset="0"/>
                        </a:rPr>
                        <a:t>Sides </a:t>
                      </a:r>
                    </a:p>
                  </a:txBody>
                  <a:tcPr/>
                </a:tc>
                <a:tc>
                  <a:txBody>
                    <a:bodyPr/>
                    <a:lstStyle/>
                    <a:p>
                      <a:r>
                        <a:rPr lang="en-GB" sz="700" b="0" dirty="0">
                          <a:latin typeface="Century Gothic" panose="020B0502020202020204" pitchFamily="34" charset="0"/>
                        </a:rPr>
                        <a:t>Sides </a:t>
                      </a:r>
                    </a:p>
                  </a:txBody>
                  <a:tcPr/>
                </a:tc>
                <a:tc>
                  <a:txBody>
                    <a:bodyPr/>
                    <a:lstStyle/>
                    <a:p>
                      <a:r>
                        <a:rPr lang="en-GB" sz="700" b="0" dirty="0">
                          <a:latin typeface="Century Gothic" panose="020B0502020202020204" pitchFamily="34" charset="0"/>
                        </a:rPr>
                        <a:t>Sides </a:t>
                      </a:r>
                    </a:p>
                  </a:txBody>
                  <a:tcPr/>
                </a:tc>
                <a:tc>
                  <a:txBody>
                    <a:bodyPr/>
                    <a:lstStyle/>
                    <a:p>
                      <a:r>
                        <a:rPr lang="en-GB" sz="700" b="0" dirty="0">
                          <a:latin typeface="Century Gothic" panose="020B0502020202020204" pitchFamily="34" charset="0"/>
                        </a:rPr>
                        <a:t>Sides </a:t>
                      </a:r>
                    </a:p>
                  </a:txBody>
                  <a:tcPr/>
                </a:tc>
                <a:extLst>
                  <a:ext uri="{0D108BD9-81ED-4DB2-BD59-A6C34878D82A}">
                    <a16:rowId xmlns:a16="http://schemas.microsoft.com/office/drawing/2014/main" val="10007"/>
                  </a:ext>
                </a:extLst>
              </a:tr>
              <a:tr h="0">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Line of symmetry </a:t>
                      </a:r>
                    </a:p>
                  </a:txBody>
                  <a:tcPr/>
                </a:tc>
                <a:tc>
                  <a:txBody>
                    <a:bodyPr/>
                    <a:lstStyle/>
                    <a:p>
                      <a:r>
                        <a:rPr lang="en-GB" sz="700" b="0" dirty="0">
                          <a:latin typeface="Century Gothic" panose="020B0502020202020204" pitchFamily="34" charset="0"/>
                        </a:rPr>
                        <a:t>Line of symmetry </a:t>
                      </a:r>
                    </a:p>
                  </a:txBody>
                  <a:tcPr/>
                </a:tc>
                <a:tc>
                  <a:txBody>
                    <a:bodyPr/>
                    <a:lstStyle/>
                    <a:p>
                      <a:r>
                        <a:rPr lang="en-GB" sz="700" b="0" dirty="0">
                          <a:latin typeface="Century Gothic" panose="020B0502020202020204" pitchFamily="34" charset="0"/>
                        </a:rPr>
                        <a:t>Line of symmetry </a:t>
                      </a:r>
                    </a:p>
                  </a:txBody>
                  <a:tcPr/>
                </a:tc>
                <a:tc>
                  <a:txBody>
                    <a:bodyPr/>
                    <a:lstStyle/>
                    <a:p>
                      <a:r>
                        <a:rPr lang="en-GB" sz="700" b="0" dirty="0">
                          <a:latin typeface="Century Gothic" panose="020B0502020202020204" pitchFamily="34" charset="0"/>
                        </a:rPr>
                        <a:t>Line of symmetry </a:t>
                      </a:r>
                    </a:p>
                  </a:txBody>
                  <a:tcPr/>
                </a:tc>
                <a:tc>
                  <a:txBody>
                    <a:bodyPr/>
                    <a:lstStyle/>
                    <a:p>
                      <a:r>
                        <a:rPr lang="en-GB" sz="700" b="0" dirty="0">
                          <a:latin typeface="Century Gothic" panose="020B0502020202020204" pitchFamily="34" charset="0"/>
                        </a:rPr>
                        <a:t>Line of symmetry </a:t>
                      </a:r>
                    </a:p>
                  </a:txBody>
                  <a:tcPr/>
                </a:tc>
                <a:extLst>
                  <a:ext uri="{0D108BD9-81ED-4DB2-BD59-A6C34878D82A}">
                    <a16:rowId xmlns:a16="http://schemas.microsoft.com/office/drawing/2014/main" val="10008"/>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Geometric shapes </a:t>
                      </a:r>
                    </a:p>
                  </a:txBody>
                  <a:tcPr/>
                </a:tc>
                <a:tc>
                  <a:txBody>
                    <a:bodyPr/>
                    <a:lstStyle/>
                    <a:p>
                      <a:r>
                        <a:rPr lang="en-GB" sz="700" b="0" dirty="0">
                          <a:latin typeface="Century Gothic" panose="020B0502020202020204" pitchFamily="34" charset="0"/>
                        </a:rPr>
                        <a:t>Geometric shapes </a:t>
                      </a:r>
                    </a:p>
                  </a:txBody>
                  <a:tcPr/>
                </a:tc>
                <a:tc>
                  <a:txBody>
                    <a:bodyPr/>
                    <a:lstStyle/>
                    <a:p>
                      <a:r>
                        <a:rPr lang="en-GB" sz="700" b="0" dirty="0">
                          <a:latin typeface="Century Gothic" panose="020B0502020202020204" pitchFamily="34" charset="0"/>
                        </a:rPr>
                        <a:t>Geometric shapes </a:t>
                      </a:r>
                    </a:p>
                  </a:txBody>
                  <a:tcPr/>
                </a:tc>
                <a:extLst>
                  <a:ext uri="{0D108BD9-81ED-4DB2-BD59-A6C34878D82A}">
                    <a16:rowId xmlns:a16="http://schemas.microsoft.com/office/drawing/2014/main" val="10009"/>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Quadrilaterals </a:t>
                      </a:r>
                    </a:p>
                  </a:txBody>
                  <a:tcPr/>
                </a:tc>
                <a:tc>
                  <a:txBody>
                    <a:bodyPr/>
                    <a:lstStyle/>
                    <a:p>
                      <a:r>
                        <a:rPr lang="en-GB" sz="700" b="0" dirty="0">
                          <a:latin typeface="Century Gothic" panose="020B0502020202020204" pitchFamily="34" charset="0"/>
                        </a:rPr>
                        <a:t>Quadrilaterals </a:t>
                      </a:r>
                    </a:p>
                  </a:txBody>
                  <a:tcPr/>
                </a:tc>
                <a:tc>
                  <a:txBody>
                    <a:bodyPr/>
                    <a:lstStyle/>
                    <a:p>
                      <a:r>
                        <a:rPr lang="en-GB" sz="700" b="0" dirty="0">
                          <a:latin typeface="Century Gothic" panose="020B0502020202020204" pitchFamily="34" charset="0"/>
                        </a:rPr>
                        <a:t>Quadrilaterals </a:t>
                      </a:r>
                    </a:p>
                  </a:txBody>
                  <a:tcPr/>
                </a:tc>
                <a:extLst>
                  <a:ext uri="{0D108BD9-81ED-4DB2-BD59-A6C34878D82A}">
                    <a16:rowId xmlns:a16="http://schemas.microsoft.com/office/drawing/2014/main" val="10010"/>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Properties </a:t>
                      </a:r>
                    </a:p>
                  </a:txBody>
                  <a:tcPr/>
                </a:tc>
                <a:tc>
                  <a:txBody>
                    <a:bodyPr/>
                    <a:lstStyle/>
                    <a:p>
                      <a:r>
                        <a:rPr lang="en-GB" sz="700" b="0" dirty="0">
                          <a:latin typeface="Century Gothic" panose="020B0502020202020204" pitchFamily="34" charset="0"/>
                        </a:rPr>
                        <a:t>Properties </a:t>
                      </a:r>
                    </a:p>
                  </a:txBody>
                  <a:tcPr/>
                </a:tc>
                <a:tc>
                  <a:txBody>
                    <a:bodyPr/>
                    <a:lstStyle/>
                    <a:p>
                      <a:r>
                        <a:rPr lang="en-GB" sz="700" b="0" dirty="0">
                          <a:latin typeface="Century Gothic" panose="020B0502020202020204" pitchFamily="34" charset="0"/>
                        </a:rPr>
                        <a:t>Properties </a:t>
                      </a:r>
                    </a:p>
                  </a:txBody>
                  <a:tcPr/>
                </a:tc>
                <a:extLst>
                  <a:ext uri="{0D108BD9-81ED-4DB2-BD59-A6C34878D82A}">
                    <a16:rowId xmlns:a16="http://schemas.microsoft.com/office/drawing/2014/main" val="10011"/>
                  </a:ext>
                </a:extLst>
              </a:tr>
              <a:tr h="0">
                <a:tc>
                  <a:txBody>
                    <a:bodyPr/>
                    <a:lstStyle/>
                    <a:p>
                      <a:r>
                        <a:rPr lang="en-GB" sz="700" b="1" dirty="0">
                          <a:latin typeface="Century Gothic" panose="020B0502020202020204" pitchFamily="34" charset="0"/>
                        </a:rPr>
                        <a:t>3-D shapes</a:t>
                      </a:r>
                    </a:p>
                  </a:txBody>
                  <a:tcPr/>
                </a:tc>
                <a:tc>
                  <a:txBody>
                    <a:bodyPr/>
                    <a:lstStyle/>
                    <a:p>
                      <a:r>
                        <a:rPr lang="en-GB" sz="700" b="0" dirty="0">
                          <a:latin typeface="Century Gothic" panose="020B0502020202020204" pitchFamily="34" charset="0"/>
                        </a:rPr>
                        <a:t>3-D shapes</a:t>
                      </a:r>
                    </a:p>
                  </a:txBody>
                  <a:tcPr/>
                </a:tc>
                <a:tc>
                  <a:txBody>
                    <a:bodyPr/>
                    <a:lstStyle/>
                    <a:p>
                      <a:r>
                        <a:rPr lang="en-GB" sz="700" b="0" dirty="0">
                          <a:latin typeface="Century Gothic" panose="020B0502020202020204" pitchFamily="34" charset="0"/>
                        </a:rPr>
                        <a:t>3-D shapes</a:t>
                      </a:r>
                    </a:p>
                  </a:txBody>
                  <a:tcPr/>
                </a:tc>
                <a:tc>
                  <a:txBody>
                    <a:bodyPr/>
                    <a:lstStyle/>
                    <a:p>
                      <a:r>
                        <a:rPr lang="en-GB" sz="700" b="0" dirty="0">
                          <a:latin typeface="Century Gothic" panose="020B0502020202020204" pitchFamily="34" charset="0"/>
                        </a:rPr>
                        <a:t>3-D shapes</a:t>
                      </a:r>
                    </a:p>
                  </a:txBody>
                  <a:tcPr/>
                </a:tc>
                <a:tc>
                  <a:txBody>
                    <a:bodyPr/>
                    <a:lstStyle/>
                    <a:p>
                      <a:r>
                        <a:rPr lang="en-GB" sz="700" b="0" dirty="0">
                          <a:latin typeface="Century Gothic" panose="020B0502020202020204" pitchFamily="34" charset="0"/>
                        </a:rPr>
                        <a:t>3-D shapes</a:t>
                      </a:r>
                    </a:p>
                  </a:txBody>
                  <a:tcPr/>
                </a:tc>
                <a:tc>
                  <a:txBody>
                    <a:bodyPr/>
                    <a:lstStyle/>
                    <a:p>
                      <a:r>
                        <a:rPr lang="en-GB" sz="700" b="0" dirty="0">
                          <a:latin typeface="Century Gothic" panose="020B0502020202020204" pitchFamily="34" charset="0"/>
                        </a:rPr>
                        <a:t>3-D shapes</a:t>
                      </a:r>
                    </a:p>
                  </a:txBody>
                  <a:tcPr/>
                </a:tc>
                <a:extLst>
                  <a:ext uri="{0D108BD9-81ED-4DB2-BD59-A6C34878D82A}">
                    <a16:rowId xmlns:a16="http://schemas.microsoft.com/office/drawing/2014/main" val="10012"/>
                  </a:ext>
                </a:extLst>
              </a:tr>
              <a:tr h="0">
                <a:tc>
                  <a:txBody>
                    <a:bodyPr/>
                    <a:lstStyle/>
                    <a:p>
                      <a:r>
                        <a:rPr lang="en-GB" sz="700" b="1" dirty="0">
                          <a:latin typeface="Century Gothic" panose="020B0502020202020204" pitchFamily="34" charset="0"/>
                        </a:rPr>
                        <a:t>Cuboids </a:t>
                      </a:r>
                    </a:p>
                  </a:txBody>
                  <a:tcPr/>
                </a:tc>
                <a:tc>
                  <a:txBody>
                    <a:bodyPr/>
                    <a:lstStyle/>
                    <a:p>
                      <a:r>
                        <a:rPr lang="en-GB" sz="700" b="0" dirty="0">
                          <a:latin typeface="Century Gothic" panose="020B0502020202020204" pitchFamily="34" charset="0"/>
                        </a:rPr>
                        <a:t>Cuboids </a:t>
                      </a:r>
                    </a:p>
                  </a:txBody>
                  <a:tcPr/>
                </a:tc>
                <a:tc>
                  <a:txBody>
                    <a:bodyPr/>
                    <a:lstStyle/>
                    <a:p>
                      <a:r>
                        <a:rPr lang="en-GB" sz="700" b="0" dirty="0">
                          <a:latin typeface="Century Gothic" panose="020B0502020202020204" pitchFamily="34" charset="0"/>
                        </a:rPr>
                        <a:t>Cuboids </a:t>
                      </a:r>
                    </a:p>
                  </a:txBody>
                  <a:tcPr/>
                </a:tc>
                <a:tc>
                  <a:txBody>
                    <a:bodyPr/>
                    <a:lstStyle/>
                    <a:p>
                      <a:r>
                        <a:rPr lang="en-GB" sz="700" b="0" dirty="0">
                          <a:latin typeface="Century Gothic" panose="020B0502020202020204" pitchFamily="34" charset="0"/>
                        </a:rPr>
                        <a:t>Cuboids </a:t>
                      </a:r>
                    </a:p>
                  </a:txBody>
                  <a:tcPr/>
                </a:tc>
                <a:tc>
                  <a:txBody>
                    <a:bodyPr/>
                    <a:lstStyle/>
                    <a:p>
                      <a:r>
                        <a:rPr lang="en-GB" sz="700" b="0" dirty="0">
                          <a:latin typeface="Century Gothic" panose="020B0502020202020204" pitchFamily="34" charset="0"/>
                        </a:rPr>
                        <a:t>Cuboids </a:t>
                      </a:r>
                    </a:p>
                  </a:txBody>
                  <a:tcPr/>
                </a:tc>
                <a:tc>
                  <a:txBody>
                    <a:bodyPr/>
                    <a:lstStyle/>
                    <a:p>
                      <a:r>
                        <a:rPr lang="en-GB" sz="700" b="0" dirty="0">
                          <a:latin typeface="Century Gothic" panose="020B0502020202020204" pitchFamily="34" charset="0"/>
                        </a:rPr>
                        <a:t>Cuboids </a:t>
                      </a:r>
                    </a:p>
                  </a:txBody>
                  <a:tcPr/>
                </a:tc>
                <a:extLst>
                  <a:ext uri="{0D108BD9-81ED-4DB2-BD59-A6C34878D82A}">
                    <a16:rowId xmlns:a16="http://schemas.microsoft.com/office/drawing/2014/main" val="10013"/>
                  </a:ext>
                </a:extLst>
              </a:tr>
              <a:tr h="0">
                <a:tc>
                  <a:txBody>
                    <a:bodyPr/>
                    <a:lstStyle/>
                    <a:p>
                      <a:r>
                        <a:rPr lang="en-GB" sz="700" b="1" dirty="0">
                          <a:latin typeface="Century Gothic" panose="020B0502020202020204" pitchFamily="34" charset="0"/>
                        </a:rPr>
                        <a:t>Cubes </a:t>
                      </a:r>
                    </a:p>
                  </a:txBody>
                  <a:tcPr/>
                </a:tc>
                <a:tc>
                  <a:txBody>
                    <a:bodyPr/>
                    <a:lstStyle/>
                    <a:p>
                      <a:r>
                        <a:rPr lang="en-GB" sz="700" b="0" dirty="0">
                          <a:latin typeface="Century Gothic" panose="020B0502020202020204" pitchFamily="34" charset="0"/>
                        </a:rPr>
                        <a:t>Cubes </a:t>
                      </a:r>
                    </a:p>
                  </a:txBody>
                  <a:tcPr/>
                </a:tc>
                <a:tc>
                  <a:txBody>
                    <a:bodyPr/>
                    <a:lstStyle/>
                    <a:p>
                      <a:r>
                        <a:rPr lang="en-GB" sz="700" b="0" dirty="0">
                          <a:latin typeface="Century Gothic" panose="020B0502020202020204" pitchFamily="34" charset="0"/>
                        </a:rPr>
                        <a:t>Cubes </a:t>
                      </a:r>
                    </a:p>
                  </a:txBody>
                  <a:tcPr/>
                </a:tc>
                <a:tc>
                  <a:txBody>
                    <a:bodyPr/>
                    <a:lstStyle/>
                    <a:p>
                      <a:r>
                        <a:rPr lang="en-GB" sz="700" b="0" dirty="0">
                          <a:latin typeface="Century Gothic" panose="020B0502020202020204" pitchFamily="34" charset="0"/>
                        </a:rPr>
                        <a:t>Cubes </a:t>
                      </a:r>
                    </a:p>
                  </a:txBody>
                  <a:tcPr/>
                </a:tc>
                <a:tc>
                  <a:txBody>
                    <a:bodyPr/>
                    <a:lstStyle/>
                    <a:p>
                      <a:r>
                        <a:rPr lang="en-GB" sz="700" b="0" dirty="0">
                          <a:latin typeface="Century Gothic" panose="020B0502020202020204" pitchFamily="34" charset="0"/>
                        </a:rPr>
                        <a:t>Cubes </a:t>
                      </a:r>
                    </a:p>
                  </a:txBody>
                  <a:tcPr/>
                </a:tc>
                <a:tc>
                  <a:txBody>
                    <a:bodyPr/>
                    <a:lstStyle/>
                    <a:p>
                      <a:r>
                        <a:rPr lang="en-GB" sz="700" b="0" dirty="0">
                          <a:latin typeface="Century Gothic" panose="020B0502020202020204" pitchFamily="34" charset="0"/>
                        </a:rPr>
                        <a:t>Cubes </a:t>
                      </a:r>
                    </a:p>
                  </a:txBody>
                  <a:tcPr/>
                </a:tc>
                <a:extLst>
                  <a:ext uri="{0D108BD9-81ED-4DB2-BD59-A6C34878D82A}">
                    <a16:rowId xmlns:a16="http://schemas.microsoft.com/office/drawing/2014/main" val="10014"/>
                  </a:ext>
                </a:extLst>
              </a:tr>
              <a:tr h="0">
                <a:tc>
                  <a:txBody>
                    <a:bodyPr/>
                    <a:lstStyle/>
                    <a:p>
                      <a:r>
                        <a:rPr lang="en-GB" sz="700" b="1" dirty="0">
                          <a:latin typeface="Century Gothic" panose="020B0502020202020204" pitchFamily="34" charset="0"/>
                        </a:rPr>
                        <a:t>Pyramids </a:t>
                      </a:r>
                    </a:p>
                  </a:txBody>
                  <a:tcPr/>
                </a:tc>
                <a:tc>
                  <a:txBody>
                    <a:bodyPr/>
                    <a:lstStyle/>
                    <a:p>
                      <a:r>
                        <a:rPr lang="en-GB" sz="700" b="0" dirty="0">
                          <a:latin typeface="Century Gothic" panose="020B0502020202020204" pitchFamily="34" charset="0"/>
                        </a:rPr>
                        <a:t>Pyramids </a:t>
                      </a:r>
                    </a:p>
                  </a:txBody>
                  <a:tcPr/>
                </a:tc>
                <a:tc>
                  <a:txBody>
                    <a:bodyPr/>
                    <a:lstStyle/>
                    <a:p>
                      <a:r>
                        <a:rPr lang="en-GB" sz="700" b="0" dirty="0">
                          <a:latin typeface="Century Gothic" panose="020B0502020202020204" pitchFamily="34" charset="0"/>
                        </a:rPr>
                        <a:t>Pyramids </a:t>
                      </a:r>
                    </a:p>
                  </a:txBody>
                  <a:tcPr/>
                </a:tc>
                <a:tc>
                  <a:txBody>
                    <a:bodyPr/>
                    <a:lstStyle/>
                    <a:p>
                      <a:r>
                        <a:rPr lang="en-GB" sz="700" b="0" dirty="0">
                          <a:latin typeface="Century Gothic" panose="020B0502020202020204" pitchFamily="34" charset="0"/>
                        </a:rPr>
                        <a:t>Pyramids </a:t>
                      </a:r>
                    </a:p>
                  </a:txBody>
                  <a:tcPr/>
                </a:tc>
                <a:tc>
                  <a:txBody>
                    <a:bodyPr/>
                    <a:lstStyle/>
                    <a:p>
                      <a:r>
                        <a:rPr lang="en-GB" sz="700" b="0" dirty="0">
                          <a:latin typeface="Century Gothic" panose="020B0502020202020204" pitchFamily="34" charset="0"/>
                        </a:rPr>
                        <a:t>Pyramids </a:t>
                      </a:r>
                    </a:p>
                  </a:txBody>
                  <a:tcPr/>
                </a:tc>
                <a:tc>
                  <a:txBody>
                    <a:bodyPr/>
                    <a:lstStyle/>
                    <a:p>
                      <a:r>
                        <a:rPr lang="en-GB" sz="700" b="0" dirty="0">
                          <a:latin typeface="Century Gothic" panose="020B0502020202020204" pitchFamily="34" charset="0"/>
                        </a:rPr>
                        <a:t>Pyramids </a:t>
                      </a:r>
                    </a:p>
                  </a:txBody>
                  <a:tcPr/>
                </a:tc>
                <a:extLst>
                  <a:ext uri="{0D108BD9-81ED-4DB2-BD59-A6C34878D82A}">
                    <a16:rowId xmlns:a16="http://schemas.microsoft.com/office/drawing/2014/main" val="10015"/>
                  </a:ext>
                </a:extLst>
              </a:tr>
              <a:tr h="0">
                <a:tc>
                  <a:txBody>
                    <a:bodyPr/>
                    <a:lstStyle/>
                    <a:p>
                      <a:r>
                        <a:rPr lang="en-GB" sz="700" b="1" dirty="0">
                          <a:latin typeface="Century Gothic" panose="020B0502020202020204" pitchFamily="34" charset="0"/>
                        </a:rPr>
                        <a:t>Spheres </a:t>
                      </a:r>
                    </a:p>
                  </a:txBody>
                  <a:tcPr/>
                </a:tc>
                <a:tc>
                  <a:txBody>
                    <a:bodyPr/>
                    <a:lstStyle/>
                    <a:p>
                      <a:r>
                        <a:rPr lang="en-GB" sz="700" b="0" dirty="0">
                          <a:latin typeface="Century Gothic" panose="020B0502020202020204" pitchFamily="34" charset="0"/>
                        </a:rPr>
                        <a:t>Spheres </a:t>
                      </a:r>
                    </a:p>
                  </a:txBody>
                  <a:tcPr/>
                </a:tc>
                <a:tc>
                  <a:txBody>
                    <a:bodyPr/>
                    <a:lstStyle/>
                    <a:p>
                      <a:r>
                        <a:rPr lang="en-GB" sz="700" b="0" dirty="0">
                          <a:latin typeface="Century Gothic" panose="020B0502020202020204" pitchFamily="34" charset="0"/>
                        </a:rPr>
                        <a:t>Spheres </a:t>
                      </a:r>
                    </a:p>
                  </a:txBody>
                  <a:tcPr/>
                </a:tc>
                <a:tc>
                  <a:txBody>
                    <a:bodyPr/>
                    <a:lstStyle/>
                    <a:p>
                      <a:r>
                        <a:rPr lang="en-GB" sz="700" b="0" dirty="0">
                          <a:latin typeface="Century Gothic" panose="020B0502020202020204" pitchFamily="34" charset="0"/>
                        </a:rPr>
                        <a:t>Spheres </a:t>
                      </a:r>
                    </a:p>
                  </a:txBody>
                  <a:tcPr/>
                </a:tc>
                <a:tc>
                  <a:txBody>
                    <a:bodyPr/>
                    <a:lstStyle/>
                    <a:p>
                      <a:r>
                        <a:rPr lang="en-GB" sz="700" b="0" dirty="0">
                          <a:latin typeface="Century Gothic" panose="020B0502020202020204" pitchFamily="34" charset="0"/>
                        </a:rPr>
                        <a:t>Spheres </a:t>
                      </a:r>
                    </a:p>
                  </a:txBody>
                  <a:tcPr/>
                </a:tc>
                <a:tc>
                  <a:txBody>
                    <a:bodyPr/>
                    <a:lstStyle/>
                    <a:p>
                      <a:r>
                        <a:rPr lang="en-GB" sz="700" b="0" dirty="0">
                          <a:latin typeface="Century Gothic" panose="020B0502020202020204" pitchFamily="34" charset="0"/>
                        </a:rPr>
                        <a:t>Spheres </a:t>
                      </a:r>
                    </a:p>
                  </a:txBody>
                  <a:tcPr/>
                </a:tc>
                <a:extLst>
                  <a:ext uri="{0D108BD9-81ED-4DB2-BD59-A6C34878D82A}">
                    <a16:rowId xmlns:a16="http://schemas.microsoft.com/office/drawing/2014/main" val="10016"/>
                  </a:ext>
                </a:extLst>
              </a:tr>
              <a:tr h="0">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Cylinder </a:t>
                      </a:r>
                    </a:p>
                  </a:txBody>
                  <a:tcPr/>
                </a:tc>
                <a:tc>
                  <a:txBody>
                    <a:bodyPr/>
                    <a:lstStyle/>
                    <a:p>
                      <a:r>
                        <a:rPr lang="en-GB" sz="700" b="0" dirty="0">
                          <a:latin typeface="Century Gothic" panose="020B0502020202020204" pitchFamily="34" charset="0"/>
                        </a:rPr>
                        <a:t>Cylinder </a:t>
                      </a:r>
                    </a:p>
                  </a:txBody>
                  <a:tcPr/>
                </a:tc>
                <a:tc>
                  <a:txBody>
                    <a:bodyPr/>
                    <a:lstStyle/>
                    <a:p>
                      <a:r>
                        <a:rPr lang="en-GB" sz="700" b="0" dirty="0">
                          <a:latin typeface="Century Gothic" panose="020B0502020202020204" pitchFamily="34" charset="0"/>
                        </a:rPr>
                        <a:t>Cylinder </a:t>
                      </a:r>
                    </a:p>
                  </a:txBody>
                  <a:tcPr/>
                </a:tc>
                <a:tc>
                  <a:txBody>
                    <a:bodyPr/>
                    <a:lstStyle/>
                    <a:p>
                      <a:r>
                        <a:rPr lang="en-GB" sz="700" b="0" dirty="0">
                          <a:latin typeface="Century Gothic" panose="020B0502020202020204" pitchFamily="34" charset="0"/>
                        </a:rPr>
                        <a:t>Cylinder </a:t>
                      </a:r>
                    </a:p>
                  </a:txBody>
                  <a:tcPr/>
                </a:tc>
                <a:tc>
                  <a:txBody>
                    <a:bodyPr/>
                    <a:lstStyle/>
                    <a:p>
                      <a:r>
                        <a:rPr lang="en-GB" sz="700" b="0" dirty="0">
                          <a:latin typeface="Century Gothic" panose="020B0502020202020204" pitchFamily="34" charset="0"/>
                        </a:rPr>
                        <a:t>Cylinder </a:t>
                      </a:r>
                    </a:p>
                  </a:txBody>
                  <a:tcPr/>
                </a:tc>
                <a:extLst>
                  <a:ext uri="{0D108BD9-81ED-4DB2-BD59-A6C34878D82A}">
                    <a16:rowId xmlns:a16="http://schemas.microsoft.com/office/drawing/2014/main" val="10017"/>
                  </a:ext>
                </a:extLst>
              </a:tr>
              <a:tr h="0">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Pyramid </a:t>
                      </a:r>
                    </a:p>
                  </a:txBody>
                  <a:tcPr/>
                </a:tc>
                <a:tc>
                  <a:txBody>
                    <a:bodyPr/>
                    <a:lstStyle/>
                    <a:p>
                      <a:r>
                        <a:rPr lang="en-GB" sz="700" b="0" dirty="0">
                          <a:latin typeface="Century Gothic" panose="020B0502020202020204" pitchFamily="34" charset="0"/>
                        </a:rPr>
                        <a:t>Pyramid </a:t>
                      </a:r>
                    </a:p>
                  </a:txBody>
                  <a:tcPr/>
                </a:tc>
                <a:tc>
                  <a:txBody>
                    <a:bodyPr/>
                    <a:lstStyle/>
                    <a:p>
                      <a:r>
                        <a:rPr lang="en-GB" sz="700" b="0" dirty="0">
                          <a:latin typeface="Century Gothic" panose="020B0502020202020204" pitchFamily="34" charset="0"/>
                        </a:rPr>
                        <a:t>Pyramid </a:t>
                      </a:r>
                    </a:p>
                  </a:txBody>
                  <a:tcPr/>
                </a:tc>
                <a:tc>
                  <a:txBody>
                    <a:bodyPr/>
                    <a:lstStyle/>
                    <a:p>
                      <a:r>
                        <a:rPr lang="en-GB" sz="700" b="0" dirty="0">
                          <a:latin typeface="Century Gothic" panose="020B0502020202020204" pitchFamily="34" charset="0"/>
                        </a:rPr>
                        <a:t>Pyramid </a:t>
                      </a:r>
                    </a:p>
                  </a:txBody>
                  <a:tcPr/>
                </a:tc>
                <a:tc>
                  <a:txBody>
                    <a:bodyPr/>
                    <a:lstStyle/>
                    <a:p>
                      <a:r>
                        <a:rPr lang="en-GB" sz="700" b="0" dirty="0">
                          <a:latin typeface="Century Gothic" panose="020B0502020202020204" pitchFamily="34" charset="0"/>
                        </a:rPr>
                        <a:t>Pyramid </a:t>
                      </a:r>
                    </a:p>
                  </a:txBody>
                  <a:tcPr/>
                </a:tc>
                <a:extLst>
                  <a:ext uri="{0D108BD9-81ED-4DB2-BD59-A6C34878D82A}">
                    <a16:rowId xmlns:a16="http://schemas.microsoft.com/office/drawing/2014/main" val="10018"/>
                  </a:ext>
                </a:extLst>
              </a:tr>
              <a:tr h="0">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Edges </a:t>
                      </a:r>
                    </a:p>
                  </a:txBody>
                  <a:tcPr/>
                </a:tc>
                <a:tc>
                  <a:txBody>
                    <a:bodyPr/>
                    <a:lstStyle/>
                    <a:p>
                      <a:r>
                        <a:rPr lang="en-GB" sz="700" b="0" dirty="0">
                          <a:latin typeface="Century Gothic" panose="020B0502020202020204" pitchFamily="34" charset="0"/>
                        </a:rPr>
                        <a:t>Edges </a:t>
                      </a:r>
                    </a:p>
                  </a:txBody>
                  <a:tcPr/>
                </a:tc>
                <a:tc>
                  <a:txBody>
                    <a:bodyPr/>
                    <a:lstStyle/>
                    <a:p>
                      <a:r>
                        <a:rPr lang="en-GB" sz="700" b="0" dirty="0">
                          <a:latin typeface="Century Gothic" panose="020B0502020202020204" pitchFamily="34" charset="0"/>
                        </a:rPr>
                        <a:t>Edges </a:t>
                      </a:r>
                    </a:p>
                  </a:txBody>
                  <a:tcPr/>
                </a:tc>
                <a:tc>
                  <a:txBody>
                    <a:bodyPr/>
                    <a:lstStyle/>
                    <a:p>
                      <a:r>
                        <a:rPr lang="en-GB" sz="700" b="0" dirty="0">
                          <a:latin typeface="Century Gothic" panose="020B0502020202020204" pitchFamily="34" charset="0"/>
                        </a:rPr>
                        <a:t>Edges </a:t>
                      </a:r>
                    </a:p>
                  </a:txBody>
                  <a:tcPr/>
                </a:tc>
                <a:tc>
                  <a:txBody>
                    <a:bodyPr/>
                    <a:lstStyle/>
                    <a:p>
                      <a:r>
                        <a:rPr lang="en-GB" sz="700" b="0" dirty="0">
                          <a:latin typeface="Century Gothic" panose="020B0502020202020204" pitchFamily="34" charset="0"/>
                        </a:rPr>
                        <a:t>Edges </a:t>
                      </a:r>
                    </a:p>
                  </a:txBody>
                  <a:tcPr/>
                </a:tc>
                <a:extLst>
                  <a:ext uri="{0D108BD9-81ED-4DB2-BD59-A6C34878D82A}">
                    <a16:rowId xmlns:a16="http://schemas.microsoft.com/office/drawing/2014/main" val="10019"/>
                  </a:ext>
                </a:extLst>
              </a:tr>
              <a:tr h="0">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Vertices</a:t>
                      </a:r>
                      <a:r>
                        <a:rPr lang="en-GB" sz="700" b="1" baseline="0" dirty="0">
                          <a:latin typeface="Century Gothic" panose="020B0502020202020204" pitchFamily="34" charset="0"/>
                        </a:rPr>
                        <a:t> </a:t>
                      </a:r>
                      <a:endParaRPr lang="en-GB" sz="700" b="1" dirty="0">
                        <a:latin typeface="Century Gothic" panose="020B0502020202020204" pitchFamily="34" charset="0"/>
                      </a:endParaRPr>
                    </a:p>
                  </a:txBody>
                  <a:tcPr/>
                </a:tc>
                <a:tc>
                  <a:txBody>
                    <a:bodyPr/>
                    <a:lstStyle/>
                    <a:p>
                      <a:r>
                        <a:rPr lang="en-GB" sz="700" b="0" dirty="0">
                          <a:latin typeface="Century Gothic" panose="020B0502020202020204" pitchFamily="34" charset="0"/>
                        </a:rPr>
                        <a:t>Vertices</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Vertices</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Vertices</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Vertices</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extLst>
                  <a:ext uri="{0D108BD9-81ED-4DB2-BD59-A6C34878D82A}">
                    <a16:rowId xmlns:a16="http://schemas.microsoft.com/office/drawing/2014/main" val="10020"/>
                  </a:ext>
                </a:extLst>
              </a:tr>
              <a:tr h="0">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Faces </a:t>
                      </a:r>
                    </a:p>
                  </a:txBody>
                  <a:tcPr/>
                </a:tc>
                <a:tc>
                  <a:txBody>
                    <a:bodyPr/>
                    <a:lstStyle/>
                    <a:p>
                      <a:r>
                        <a:rPr lang="en-GB" sz="700" b="0" dirty="0">
                          <a:latin typeface="Century Gothic" panose="020B0502020202020204" pitchFamily="34" charset="0"/>
                        </a:rPr>
                        <a:t>Faces </a:t>
                      </a:r>
                    </a:p>
                  </a:txBody>
                  <a:tcPr/>
                </a:tc>
                <a:tc>
                  <a:txBody>
                    <a:bodyPr/>
                    <a:lstStyle/>
                    <a:p>
                      <a:r>
                        <a:rPr lang="en-GB" sz="700" b="0" dirty="0">
                          <a:latin typeface="Century Gothic" panose="020B0502020202020204" pitchFamily="34" charset="0"/>
                        </a:rPr>
                        <a:t>Faces </a:t>
                      </a:r>
                    </a:p>
                  </a:txBody>
                  <a:tcPr/>
                </a:tc>
                <a:tc>
                  <a:txBody>
                    <a:bodyPr/>
                    <a:lstStyle/>
                    <a:p>
                      <a:r>
                        <a:rPr lang="en-GB" sz="700" b="0" dirty="0">
                          <a:latin typeface="Century Gothic" panose="020B0502020202020204" pitchFamily="34" charset="0"/>
                        </a:rPr>
                        <a:t>Faces </a:t>
                      </a:r>
                    </a:p>
                  </a:txBody>
                  <a:tcPr/>
                </a:tc>
                <a:tc>
                  <a:txBody>
                    <a:bodyPr/>
                    <a:lstStyle/>
                    <a:p>
                      <a:r>
                        <a:rPr lang="en-GB" sz="700" b="0" dirty="0">
                          <a:latin typeface="Century Gothic" panose="020B0502020202020204" pitchFamily="34" charset="0"/>
                        </a:rPr>
                        <a:t>Faces </a:t>
                      </a:r>
                    </a:p>
                  </a:txBody>
                  <a:tcPr/>
                </a:tc>
                <a:extLst>
                  <a:ext uri="{0D108BD9-81ED-4DB2-BD59-A6C34878D82A}">
                    <a16:rowId xmlns:a16="http://schemas.microsoft.com/office/drawing/2014/main" val="10021"/>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Radius </a:t>
                      </a:r>
                    </a:p>
                  </a:txBody>
                  <a:tcPr/>
                </a:tc>
                <a:extLst>
                  <a:ext uri="{0D108BD9-81ED-4DB2-BD59-A6C34878D82A}">
                    <a16:rowId xmlns:a16="http://schemas.microsoft.com/office/drawing/2014/main" val="10022"/>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Diameter </a:t>
                      </a:r>
                    </a:p>
                  </a:txBody>
                  <a:tcPr/>
                </a:tc>
                <a:extLst>
                  <a:ext uri="{0D108BD9-81ED-4DB2-BD59-A6C34878D82A}">
                    <a16:rowId xmlns:a16="http://schemas.microsoft.com/office/drawing/2014/main" val="10023"/>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Circumference </a:t>
                      </a:r>
                    </a:p>
                  </a:txBody>
                  <a:tcPr/>
                </a:tc>
                <a:extLst>
                  <a:ext uri="{0D108BD9-81ED-4DB2-BD59-A6C34878D82A}">
                    <a16:rowId xmlns:a16="http://schemas.microsoft.com/office/drawing/2014/main" val="10024"/>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Regular polygon </a:t>
                      </a:r>
                    </a:p>
                  </a:txBody>
                  <a:tcPr/>
                </a:tc>
                <a:tc>
                  <a:txBody>
                    <a:bodyPr/>
                    <a:lstStyle/>
                    <a:p>
                      <a:r>
                        <a:rPr lang="en-GB" sz="700" b="0" dirty="0">
                          <a:latin typeface="Century Gothic" panose="020B0502020202020204" pitchFamily="34" charset="0"/>
                        </a:rPr>
                        <a:t>Regular polygon </a:t>
                      </a:r>
                    </a:p>
                  </a:txBody>
                  <a:tcPr/>
                </a:tc>
                <a:extLst>
                  <a:ext uri="{0D108BD9-81ED-4DB2-BD59-A6C34878D82A}">
                    <a16:rowId xmlns:a16="http://schemas.microsoft.com/office/drawing/2014/main" val="10025"/>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Irregular polygon </a:t>
                      </a:r>
                    </a:p>
                  </a:txBody>
                  <a:tcPr/>
                </a:tc>
                <a:tc>
                  <a:txBody>
                    <a:bodyPr/>
                    <a:lstStyle/>
                    <a:p>
                      <a:r>
                        <a:rPr lang="en-GB" sz="700" b="0" dirty="0">
                          <a:latin typeface="Century Gothic" panose="020B0502020202020204" pitchFamily="34" charset="0"/>
                        </a:rPr>
                        <a:t>Irregular polygon </a:t>
                      </a:r>
                    </a:p>
                  </a:txBody>
                  <a:tcPr/>
                </a:tc>
                <a:extLst>
                  <a:ext uri="{0D108BD9-81ED-4DB2-BD59-A6C34878D82A}">
                    <a16:rowId xmlns:a16="http://schemas.microsoft.com/office/drawing/2014/main" val="10026"/>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Quadrilateral </a:t>
                      </a:r>
                    </a:p>
                  </a:txBody>
                  <a:tcPr/>
                </a:tc>
                <a:extLst>
                  <a:ext uri="{0D108BD9-81ED-4DB2-BD59-A6C34878D82A}">
                    <a16:rowId xmlns:a16="http://schemas.microsoft.com/office/drawing/2014/main" val="10027"/>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Dimensions </a:t>
                      </a:r>
                    </a:p>
                  </a:txBody>
                  <a:tcPr/>
                </a:tc>
                <a:extLst>
                  <a:ext uri="{0D108BD9-81ED-4DB2-BD59-A6C34878D82A}">
                    <a16:rowId xmlns:a16="http://schemas.microsoft.com/office/drawing/2014/main" val="10028"/>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Net </a:t>
                      </a:r>
                    </a:p>
                  </a:txBody>
                  <a:tcPr/>
                </a:tc>
                <a:extLst>
                  <a:ext uri="{0D108BD9-81ED-4DB2-BD59-A6C34878D82A}">
                    <a16:rowId xmlns:a16="http://schemas.microsoft.com/office/drawing/2014/main" val="10029"/>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13</a:t>
            </a:fld>
            <a:endParaRPr lang="en-GB" dirty="0"/>
          </a:p>
        </p:txBody>
      </p:sp>
    </p:spTree>
    <p:extLst>
      <p:ext uri="{BB962C8B-B14F-4D97-AF65-F5344CB8AC3E}">
        <p14:creationId xmlns:p14="http://schemas.microsoft.com/office/powerpoint/2010/main" val="1763387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43586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700" b="1" dirty="0">
                          <a:latin typeface="Century Gothic" panose="020B0502020202020204" pitchFamily="34" charset="0"/>
                        </a:rPr>
                        <a:t>Geometry</a:t>
                      </a:r>
                      <a:r>
                        <a:rPr lang="en-GB" sz="700" b="1" baseline="0" dirty="0">
                          <a:latin typeface="Century Gothic" panose="020B0502020202020204" pitchFamily="34" charset="0"/>
                        </a:rPr>
                        <a:t> – Properties of shape (2)</a:t>
                      </a:r>
                      <a:endParaRPr lang="en-GB" sz="7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700" b="1" dirty="0">
                          <a:latin typeface="Century Gothic" panose="020B0502020202020204" pitchFamily="34" charset="0"/>
                        </a:rPr>
                        <a:t>Year 1</a:t>
                      </a:r>
                    </a:p>
                  </a:txBody>
                  <a:tcPr/>
                </a:tc>
                <a:tc>
                  <a:txBody>
                    <a:bodyPr/>
                    <a:lstStyle/>
                    <a:p>
                      <a:r>
                        <a:rPr lang="en-GB" sz="700" b="1" dirty="0">
                          <a:latin typeface="Century Gothic" panose="020B0502020202020204" pitchFamily="34" charset="0"/>
                        </a:rPr>
                        <a:t>Year 2</a:t>
                      </a:r>
                    </a:p>
                  </a:txBody>
                  <a:tcPr/>
                </a:tc>
                <a:tc>
                  <a:txBody>
                    <a:bodyPr/>
                    <a:lstStyle/>
                    <a:p>
                      <a:r>
                        <a:rPr lang="en-GB" sz="700" b="1" dirty="0">
                          <a:latin typeface="Century Gothic" panose="020B0502020202020204" pitchFamily="34" charset="0"/>
                        </a:rPr>
                        <a:t>Year 3</a:t>
                      </a:r>
                    </a:p>
                  </a:txBody>
                  <a:tcPr/>
                </a:tc>
                <a:tc>
                  <a:txBody>
                    <a:bodyPr/>
                    <a:lstStyle/>
                    <a:p>
                      <a:r>
                        <a:rPr lang="en-GB" sz="700" b="1" dirty="0">
                          <a:latin typeface="Century Gothic" panose="020B0502020202020204" pitchFamily="34" charset="0"/>
                        </a:rPr>
                        <a:t>Year 4</a:t>
                      </a:r>
                    </a:p>
                  </a:txBody>
                  <a:tcPr/>
                </a:tc>
                <a:tc>
                  <a:txBody>
                    <a:bodyPr/>
                    <a:lstStyle/>
                    <a:p>
                      <a:r>
                        <a:rPr lang="en-GB" sz="700" b="1" dirty="0">
                          <a:latin typeface="Century Gothic" panose="020B0502020202020204" pitchFamily="34" charset="0"/>
                        </a:rPr>
                        <a:t>Year 5</a:t>
                      </a:r>
                    </a:p>
                  </a:txBody>
                  <a:tcPr/>
                </a:tc>
                <a:tc>
                  <a:txBody>
                    <a:bodyPr/>
                    <a:lstStyle/>
                    <a:p>
                      <a:r>
                        <a:rPr lang="en-GB" sz="70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Orientations</a:t>
                      </a:r>
                    </a:p>
                  </a:txBody>
                  <a:tcPr/>
                </a:tc>
                <a:tc>
                  <a:txBody>
                    <a:bodyPr/>
                    <a:lstStyle/>
                    <a:p>
                      <a:r>
                        <a:rPr lang="en-GB" sz="700" b="0" dirty="0">
                          <a:latin typeface="Century Gothic" panose="020B0502020202020204" pitchFamily="34" charset="0"/>
                        </a:rPr>
                        <a:t>Orientations</a:t>
                      </a:r>
                    </a:p>
                  </a:txBody>
                  <a:tcPr/>
                </a:tc>
                <a:tc>
                  <a:txBody>
                    <a:bodyPr/>
                    <a:lstStyle/>
                    <a:p>
                      <a:r>
                        <a:rPr lang="en-GB" sz="700" b="0" dirty="0">
                          <a:latin typeface="Century Gothic" panose="020B0502020202020204" pitchFamily="34" charset="0"/>
                        </a:rPr>
                        <a:t>Orientations</a:t>
                      </a:r>
                    </a:p>
                  </a:txBody>
                  <a:tcPr/>
                </a:tc>
                <a:tc>
                  <a:txBody>
                    <a:bodyPr/>
                    <a:lstStyle/>
                    <a:p>
                      <a:r>
                        <a:rPr lang="en-GB" sz="700" b="0" dirty="0">
                          <a:latin typeface="Century Gothic" panose="020B0502020202020204" pitchFamily="34" charset="0"/>
                        </a:rPr>
                        <a:t>Orientations</a:t>
                      </a:r>
                    </a:p>
                  </a:txBody>
                  <a:tcPr/>
                </a:tc>
                <a:extLst>
                  <a:ext uri="{0D108BD9-81ED-4DB2-BD59-A6C34878D82A}">
                    <a16:rowId xmlns:a16="http://schemas.microsoft.com/office/drawing/2014/main" val="10002"/>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Angles </a:t>
                      </a:r>
                    </a:p>
                  </a:txBody>
                  <a:tcPr/>
                </a:tc>
                <a:tc>
                  <a:txBody>
                    <a:bodyPr/>
                    <a:lstStyle/>
                    <a:p>
                      <a:r>
                        <a:rPr lang="en-GB" sz="700" b="0" dirty="0">
                          <a:latin typeface="Century Gothic" panose="020B0502020202020204" pitchFamily="34" charset="0"/>
                        </a:rPr>
                        <a:t>Angles </a:t>
                      </a:r>
                    </a:p>
                  </a:txBody>
                  <a:tcPr/>
                </a:tc>
                <a:tc>
                  <a:txBody>
                    <a:bodyPr/>
                    <a:lstStyle/>
                    <a:p>
                      <a:r>
                        <a:rPr lang="en-GB" sz="700" b="0" dirty="0">
                          <a:latin typeface="Century Gothic" panose="020B0502020202020204" pitchFamily="34" charset="0"/>
                        </a:rPr>
                        <a:t>Angles </a:t>
                      </a:r>
                    </a:p>
                  </a:txBody>
                  <a:tcPr/>
                </a:tc>
                <a:tc>
                  <a:txBody>
                    <a:bodyPr/>
                    <a:lstStyle/>
                    <a:p>
                      <a:r>
                        <a:rPr lang="en-GB" sz="700" b="0" dirty="0">
                          <a:latin typeface="Century Gothic" panose="020B0502020202020204" pitchFamily="34" charset="0"/>
                        </a:rPr>
                        <a:t>Angles </a:t>
                      </a:r>
                    </a:p>
                  </a:txBody>
                  <a:tcPr/>
                </a:tc>
                <a:extLst>
                  <a:ext uri="{0D108BD9-81ED-4DB2-BD59-A6C34878D82A}">
                    <a16:rowId xmlns:a16="http://schemas.microsoft.com/office/drawing/2014/main" val="10003"/>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Acute angle</a:t>
                      </a:r>
                      <a:r>
                        <a:rPr lang="en-GB" sz="700" b="1" baseline="0" dirty="0">
                          <a:latin typeface="Century Gothic" panose="020B0502020202020204" pitchFamily="34" charset="0"/>
                        </a:rPr>
                        <a:t> </a:t>
                      </a:r>
                      <a:endParaRPr lang="en-GB" sz="700" b="1" dirty="0">
                        <a:latin typeface="Century Gothic" panose="020B0502020202020204" pitchFamily="34" charset="0"/>
                      </a:endParaRPr>
                    </a:p>
                  </a:txBody>
                  <a:tcPr/>
                </a:tc>
                <a:tc>
                  <a:txBody>
                    <a:bodyPr/>
                    <a:lstStyle/>
                    <a:p>
                      <a:r>
                        <a:rPr lang="en-GB" sz="700" b="0" dirty="0">
                          <a:latin typeface="Century Gothic" panose="020B0502020202020204" pitchFamily="34" charset="0"/>
                        </a:rPr>
                        <a:t>Acute angle</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Acute angle</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extLst>
                  <a:ext uri="{0D108BD9-81ED-4DB2-BD59-A6C34878D82A}">
                    <a16:rowId xmlns:a16="http://schemas.microsoft.com/office/drawing/2014/main" val="10004"/>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Obtuse angle </a:t>
                      </a:r>
                    </a:p>
                  </a:txBody>
                  <a:tcPr/>
                </a:tc>
                <a:tc>
                  <a:txBody>
                    <a:bodyPr/>
                    <a:lstStyle/>
                    <a:p>
                      <a:r>
                        <a:rPr lang="en-GB" sz="700" b="0" dirty="0">
                          <a:latin typeface="Century Gothic" panose="020B0502020202020204" pitchFamily="34" charset="0"/>
                        </a:rPr>
                        <a:t>Obtuse angle </a:t>
                      </a:r>
                    </a:p>
                  </a:txBody>
                  <a:tcPr/>
                </a:tc>
                <a:tc>
                  <a:txBody>
                    <a:bodyPr/>
                    <a:lstStyle/>
                    <a:p>
                      <a:r>
                        <a:rPr lang="en-GB" sz="700" b="0" dirty="0">
                          <a:latin typeface="Century Gothic" panose="020B0502020202020204" pitchFamily="34" charset="0"/>
                        </a:rPr>
                        <a:t>Obtuse angle </a:t>
                      </a:r>
                    </a:p>
                  </a:txBody>
                  <a:tcPr/>
                </a:tc>
                <a:extLst>
                  <a:ext uri="{0D108BD9-81ED-4DB2-BD59-A6C34878D82A}">
                    <a16:rowId xmlns:a16="http://schemas.microsoft.com/office/drawing/2014/main" val="10005"/>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Reflex</a:t>
                      </a:r>
                      <a:r>
                        <a:rPr lang="en-GB" sz="700" b="1" baseline="0" dirty="0">
                          <a:latin typeface="Century Gothic" panose="020B0502020202020204" pitchFamily="34" charset="0"/>
                        </a:rPr>
                        <a:t> angles </a:t>
                      </a:r>
                      <a:endParaRPr lang="en-GB" sz="700" b="1" dirty="0">
                        <a:latin typeface="Century Gothic" panose="020B0502020202020204" pitchFamily="34" charset="0"/>
                      </a:endParaRPr>
                    </a:p>
                  </a:txBody>
                  <a:tcPr/>
                </a:tc>
                <a:tc>
                  <a:txBody>
                    <a:bodyPr/>
                    <a:lstStyle/>
                    <a:p>
                      <a:r>
                        <a:rPr lang="en-GB" sz="700" b="0" dirty="0">
                          <a:latin typeface="Century Gothic" panose="020B0502020202020204" pitchFamily="34" charset="0"/>
                        </a:rPr>
                        <a:t>Reflex</a:t>
                      </a:r>
                      <a:r>
                        <a:rPr lang="en-GB" sz="700" b="0" baseline="0" dirty="0">
                          <a:latin typeface="Century Gothic" panose="020B0502020202020204" pitchFamily="34" charset="0"/>
                        </a:rPr>
                        <a:t> angles </a:t>
                      </a:r>
                      <a:endParaRPr lang="en-GB" sz="700" b="0" dirty="0">
                        <a:latin typeface="Century Gothic" panose="020B0502020202020204" pitchFamily="34" charset="0"/>
                      </a:endParaRPr>
                    </a:p>
                  </a:txBody>
                  <a:tcPr/>
                </a:tc>
                <a:extLst>
                  <a:ext uri="{0D108BD9-81ED-4DB2-BD59-A6C34878D82A}">
                    <a16:rowId xmlns:a16="http://schemas.microsoft.com/office/drawing/2014/main" val="10006"/>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Degrees </a:t>
                      </a:r>
                    </a:p>
                  </a:txBody>
                  <a:tcPr/>
                </a:tc>
                <a:tc>
                  <a:txBody>
                    <a:bodyPr/>
                    <a:lstStyle/>
                    <a:p>
                      <a:r>
                        <a:rPr lang="en-GB" sz="700" b="0" dirty="0">
                          <a:latin typeface="Century Gothic" panose="020B0502020202020204" pitchFamily="34" charset="0"/>
                        </a:rPr>
                        <a:t>Degrees </a:t>
                      </a:r>
                    </a:p>
                  </a:txBody>
                  <a:tcPr/>
                </a:tc>
                <a:extLst>
                  <a:ext uri="{0D108BD9-81ED-4DB2-BD59-A6C34878D82A}">
                    <a16:rowId xmlns:a16="http://schemas.microsoft.com/office/drawing/2014/main" val="10007"/>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One whole turn </a:t>
                      </a:r>
                    </a:p>
                  </a:txBody>
                  <a:tcPr/>
                </a:tc>
                <a:tc>
                  <a:txBody>
                    <a:bodyPr/>
                    <a:lstStyle/>
                    <a:p>
                      <a:r>
                        <a:rPr lang="en-GB" sz="700" b="0" dirty="0">
                          <a:latin typeface="Century Gothic" panose="020B0502020202020204" pitchFamily="34" charset="0"/>
                        </a:rPr>
                        <a:t>One whole turn </a:t>
                      </a:r>
                    </a:p>
                  </a:txBody>
                  <a:tcPr/>
                </a:tc>
                <a:extLst>
                  <a:ext uri="{0D108BD9-81ED-4DB2-BD59-A6C34878D82A}">
                    <a16:rowId xmlns:a16="http://schemas.microsoft.com/office/drawing/2014/main" val="10008"/>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Angles on straight line </a:t>
                      </a:r>
                    </a:p>
                  </a:txBody>
                  <a:tcPr/>
                </a:tc>
                <a:tc>
                  <a:txBody>
                    <a:bodyPr/>
                    <a:lstStyle/>
                    <a:p>
                      <a:r>
                        <a:rPr lang="en-GB" sz="700" b="0" dirty="0">
                          <a:latin typeface="Century Gothic" panose="020B0502020202020204" pitchFamily="34" charset="0"/>
                        </a:rPr>
                        <a:t>Angles on straight line </a:t>
                      </a:r>
                    </a:p>
                  </a:txBody>
                  <a:tcPr/>
                </a:tc>
                <a:extLst>
                  <a:ext uri="{0D108BD9-81ED-4DB2-BD59-A6C34878D82A}">
                    <a16:rowId xmlns:a16="http://schemas.microsoft.com/office/drawing/2014/main" val="10009"/>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Vertically opposite </a:t>
                      </a:r>
                    </a:p>
                  </a:txBody>
                  <a:tcPr/>
                </a:tc>
                <a:extLst>
                  <a:ext uri="{0D108BD9-81ED-4DB2-BD59-A6C34878D82A}">
                    <a16:rowId xmlns:a16="http://schemas.microsoft.com/office/drawing/2014/main" val="10010"/>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Missing angles </a:t>
                      </a:r>
                    </a:p>
                  </a:txBody>
                  <a:tcPr/>
                </a:tc>
                <a:extLst>
                  <a:ext uri="{0D108BD9-81ED-4DB2-BD59-A6C34878D82A}">
                    <a16:rowId xmlns:a16="http://schemas.microsoft.com/office/drawing/2014/main" val="10011"/>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Turn </a:t>
                      </a:r>
                    </a:p>
                  </a:txBody>
                  <a:tcPr/>
                </a:tc>
                <a:tc>
                  <a:txBody>
                    <a:bodyPr/>
                    <a:lstStyle/>
                    <a:p>
                      <a:r>
                        <a:rPr lang="en-GB" sz="700" b="0" dirty="0">
                          <a:latin typeface="Century Gothic" panose="020B0502020202020204" pitchFamily="34" charset="0"/>
                        </a:rPr>
                        <a:t>Turn </a:t>
                      </a:r>
                    </a:p>
                  </a:txBody>
                  <a:tcPr/>
                </a:tc>
                <a:tc>
                  <a:txBody>
                    <a:bodyPr/>
                    <a:lstStyle/>
                    <a:p>
                      <a:r>
                        <a:rPr lang="en-GB" sz="700" b="0" dirty="0">
                          <a:latin typeface="Century Gothic" panose="020B0502020202020204" pitchFamily="34" charset="0"/>
                        </a:rPr>
                        <a:t>Turn </a:t>
                      </a:r>
                    </a:p>
                  </a:txBody>
                  <a:tcPr/>
                </a:tc>
                <a:tc>
                  <a:txBody>
                    <a:bodyPr/>
                    <a:lstStyle/>
                    <a:p>
                      <a:r>
                        <a:rPr lang="en-GB" sz="700" b="0" dirty="0">
                          <a:latin typeface="Century Gothic" panose="020B0502020202020204" pitchFamily="34" charset="0"/>
                        </a:rPr>
                        <a:t>Turn </a:t>
                      </a:r>
                    </a:p>
                  </a:txBody>
                  <a:tcPr/>
                </a:tc>
                <a:extLst>
                  <a:ext uri="{0D108BD9-81ED-4DB2-BD59-A6C34878D82A}">
                    <a16:rowId xmlns:a16="http://schemas.microsoft.com/office/drawing/2014/main" val="10012"/>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Right angles </a:t>
                      </a:r>
                    </a:p>
                  </a:txBody>
                  <a:tcPr/>
                </a:tc>
                <a:tc>
                  <a:txBody>
                    <a:bodyPr/>
                    <a:lstStyle/>
                    <a:p>
                      <a:r>
                        <a:rPr lang="en-GB" sz="700" b="0" dirty="0">
                          <a:latin typeface="Century Gothic" panose="020B0502020202020204" pitchFamily="34" charset="0"/>
                        </a:rPr>
                        <a:t>Right angles </a:t>
                      </a:r>
                    </a:p>
                  </a:txBody>
                  <a:tcPr/>
                </a:tc>
                <a:tc>
                  <a:txBody>
                    <a:bodyPr/>
                    <a:lstStyle/>
                    <a:p>
                      <a:r>
                        <a:rPr lang="en-GB" sz="700" b="0" dirty="0">
                          <a:latin typeface="Century Gothic" panose="020B0502020202020204" pitchFamily="34" charset="0"/>
                        </a:rPr>
                        <a:t>Right angles </a:t>
                      </a:r>
                    </a:p>
                  </a:txBody>
                  <a:tcPr/>
                </a:tc>
                <a:tc>
                  <a:txBody>
                    <a:bodyPr/>
                    <a:lstStyle/>
                    <a:p>
                      <a:r>
                        <a:rPr lang="en-GB" sz="700" b="0" dirty="0">
                          <a:latin typeface="Century Gothic" panose="020B0502020202020204" pitchFamily="34" charset="0"/>
                        </a:rPr>
                        <a:t>Right angles </a:t>
                      </a:r>
                    </a:p>
                  </a:txBody>
                  <a:tcPr/>
                </a:tc>
                <a:extLst>
                  <a:ext uri="{0D108BD9-81ED-4DB2-BD59-A6C34878D82A}">
                    <a16:rowId xmlns:a16="http://schemas.microsoft.com/office/drawing/2014/main" val="10013"/>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Half turn</a:t>
                      </a:r>
                      <a:r>
                        <a:rPr lang="en-GB" sz="700" b="1" baseline="0" dirty="0">
                          <a:latin typeface="Century Gothic" panose="020B0502020202020204" pitchFamily="34" charset="0"/>
                        </a:rPr>
                        <a:t> </a:t>
                      </a:r>
                      <a:endParaRPr lang="en-GB" sz="700" b="1" dirty="0">
                        <a:latin typeface="Century Gothic" panose="020B0502020202020204" pitchFamily="34" charset="0"/>
                      </a:endParaRPr>
                    </a:p>
                  </a:txBody>
                  <a:tcPr/>
                </a:tc>
                <a:tc>
                  <a:txBody>
                    <a:bodyPr/>
                    <a:lstStyle/>
                    <a:p>
                      <a:r>
                        <a:rPr lang="en-GB" sz="700" b="0" dirty="0">
                          <a:latin typeface="Century Gothic" panose="020B0502020202020204" pitchFamily="34" charset="0"/>
                        </a:rPr>
                        <a:t>Half turn</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Half turn</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tc>
                  <a:txBody>
                    <a:bodyPr/>
                    <a:lstStyle/>
                    <a:p>
                      <a:r>
                        <a:rPr lang="en-GB" sz="700" b="0" dirty="0">
                          <a:latin typeface="Century Gothic" panose="020B0502020202020204" pitchFamily="34" charset="0"/>
                        </a:rPr>
                        <a:t>Half turn</a:t>
                      </a:r>
                      <a:r>
                        <a:rPr lang="en-GB" sz="700" b="0" baseline="0" dirty="0">
                          <a:latin typeface="Century Gothic" panose="020B0502020202020204" pitchFamily="34" charset="0"/>
                        </a:rPr>
                        <a:t> </a:t>
                      </a:r>
                      <a:endParaRPr lang="en-GB" sz="700" b="0" dirty="0">
                        <a:latin typeface="Century Gothic" panose="020B0502020202020204" pitchFamily="34" charset="0"/>
                      </a:endParaRPr>
                    </a:p>
                  </a:txBody>
                  <a:tcPr/>
                </a:tc>
                <a:extLst>
                  <a:ext uri="{0D108BD9-81ED-4DB2-BD59-A6C34878D82A}">
                    <a16:rowId xmlns:a16="http://schemas.microsoft.com/office/drawing/2014/main" val="10014"/>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Three quarters of a turn </a:t>
                      </a:r>
                    </a:p>
                  </a:txBody>
                  <a:tcPr/>
                </a:tc>
                <a:tc>
                  <a:txBody>
                    <a:bodyPr/>
                    <a:lstStyle/>
                    <a:p>
                      <a:r>
                        <a:rPr lang="en-GB" sz="700" b="0" dirty="0">
                          <a:latin typeface="Century Gothic" panose="020B0502020202020204" pitchFamily="34" charset="0"/>
                        </a:rPr>
                        <a:t>Three quarters of a turn </a:t>
                      </a:r>
                    </a:p>
                  </a:txBody>
                  <a:tcPr/>
                </a:tc>
                <a:tc>
                  <a:txBody>
                    <a:bodyPr/>
                    <a:lstStyle/>
                    <a:p>
                      <a:r>
                        <a:rPr lang="en-GB" sz="700" b="0" dirty="0">
                          <a:latin typeface="Century Gothic" panose="020B0502020202020204" pitchFamily="34" charset="0"/>
                        </a:rPr>
                        <a:t>Three quarters of a turn </a:t>
                      </a:r>
                    </a:p>
                  </a:txBody>
                  <a:tcPr/>
                </a:tc>
                <a:tc>
                  <a:txBody>
                    <a:bodyPr/>
                    <a:lstStyle/>
                    <a:p>
                      <a:r>
                        <a:rPr lang="en-GB" sz="700" b="0" dirty="0">
                          <a:latin typeface="Century Gothic" panose="020B0502020202020204" pitchFamily="34" charset="0"/>
                        </a:rPr>
                        <a:t>Three quarters of a turn </a:t>
                      </a:r>
                    </a:p>
                  </a:txBody>
                  <a:tcPr/>
                </a:tc>
                <a:extLst>
                  <a:ext uri="{0D108BD9-81ED-4DB2-BD59-A6C34878D82A}">
                    <a16:rowId xmlns:a16="http://schemas.microsoft.com/office/drawing/2014/main" val="10015"/>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Greater than right angle</a:t>
                      </a:r>
                    </a:p>
                  </a:txBody>
                  <a:tcPr/>
                </a:tc>
                <a:tc>
                  <a:txBody>
                    <a:bodyPr/>
                    <a:lstStyle/>
                    <a:p>
                      <a:r>
                        <a:rPr lang="en-GB" sz="700" b="0" dirty="0">
                          <a:latin typeface="Century Gothic" panose="020B0502020202020204" pitchFamily="34" charset="0"/>
                        </a:rPr>
                        <a:t>Greater than right angle</a:t>
                      </a:r>
                    </a:p>
                  </a:txBody>
                  <a:tcPr/>
                </a:tc>
                <a:tc>
                  <a:txBody>
                    <a:bodyPr/>
                    <a:lstStyle/>
                    <a:p>
                      <a:r>
                        <a:rPr lang="en-GB" sz="700" b="0" dirty="0">
                          <a:latin typeface="Century Gothic" panose="020B0502020202020204" pitchFamily="34" charset="0"/>
                        </a:rPr>
                        <a:t>Greater than right angle</a:t>
                      </a:r>
                    </a:p>
                  </a:txBody>
                  <a:tcPr/>
                </a:tc>
                <a:tc>
                  <a:txBody>
                    <a:bodyPr/>
                    <a:lstStyle/>
                    <a:p>
                      <a:r>
                        <a:rPr lang="en-GB" sz="700" b="0" dirty="0">
                          <a:latin typeface="Century Gothic" panose="020B0502020202020204" pitchFamily="34" charset="0"/>
                        </a:rPr>
                        <a:t>Greater than right angle</a:t>
                      </a:r>
                    </a:p>
                  </a:txBody>
                  <a:tcPr/>
                </a:tc>
                <a:extLst>
                  <a:ext uri="{0D108BD9-81ED-4DB2-BD59-A6C34878D82A}">
                    <a16:rowId xmlns:a16="http://schemas.microsoft.com/office/drawing/2014/main" val="10016"/>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Less than right angle </a:t>
                      </a:r>
                    </a:p>
                  </a:txBody>
                  <a:tcPr/>
                </a:tc>
                <a:tc>
                  <a:txBody>
                    <a:bodyPr/>
                    <a:lstStyle/>
                    <a:p>
                      <a:r>
                        <a:rPr lang="en-GB" sz="700" b="0" dirty="0">
                          <a:latin typeface="Century Gothic" panose="020B0502020202020204" pitchFamily="34" charset="0"/>
                        </a:rPr>
                        <a:t>Less than right angle </a:t>
                      </a:r>
                    </a:p>
                  </a:txBody>
                  <a:tcPr/>
                </a:tc>
                <a:tc>
                  <a:txBody>
                    <a:bodyPr/>
                    <a:lstStyle/>
                    <a:p>
                      <a:r>
                        <a:rPr lang="en-GB" sz="700" b="0" dirty="0">
                          <a:latin typeface="Century Gothic" panose="020B0502020202020204" pitchFamily="34" charset="0"/>
                        </a:rPr>
                        <a:t>Less than right angle </a:t>
                      </a:r>
                    </a:p>
                  </a:txBody>
                  <a:tcPr/>
                </a:tc>
                <a:tc>
                  <a:txBody>
                    <a:bodyPr/>
                    <a:lstStyle/>
                    <a:p>
                      <a:r>
                        <a:rPr lang="en-GB" sz="700" b="0" dirty="0">
                          <a:latin typeface="Century Gothic" panose="020B0502020202020204" pitchFamily="34" charset="0"/>
                        </a:rPr>
                        <a:t>Less than right angle </a:t>
                      </a:r>
                    </a:p>
                  </a:txBody>
                  <a:tcPr/>
                </a:tc>
                <a:extLst>
                  <a:ext uri="{0D108BD9-81ED-4DB2-BD59-A6C34878D82A}">
                    <a16:rowId xmlns:a16="http://schemas.microsoft.com/office/drawing/2014/main" val="10017"/>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Horizontal lines </a:t>
                      </a:r>
                    </a:p>
                  </a:txBody>
                  <a:tcPr/>
                </a:tc>
                <a:tc>
                  <a:txBody>
                    <a:bodyPr/>
                    <a:lstStyle/>
                    <a:p>
                      <a:r>
                        <a:rPr lang="en-GB" sz="700" b="0" dirty="0">
                          <a:latin typeface="Century Gothic" panose="020B0502020202020204" pitchFamily="34" charset="0"/>
                        </a:rPr>
                        <a:t>Horizontal lines </a:t>
                      </a:r>
                    </a:p>
                  </a:txBody>
                  <a:tcPr/>
                </a:tc>
                <a:tc>
                  <a:txBody>
                    <a:bodyPr/>
                    <a:lstStyle/>
                    <a:p>
                      <a:r>
                        <a:rPr lang="en-GB" sz="700" b="0" dirty="0">
                          <a:latin typeface="Century Gothic" panose="020B0502020202020204" pitchFamily="34" charset="0"/>
                        </a:rPr>
                        <a:t>Horizontal lines </a:t>
                      </a:r>
                    </a:p>
                  </a:txBody>
                  <a:tcPr/>
                </a:tc>
                <a:tc>
                  <a:txBody>
                    <a:bodyPr/>
                    <a:lstStyle/>
                    <a:p>
                      <a:r>
                        <a:rPr lang="en-GB" sz="700" b="0" dirty="0">
                          <a:latin typeface="Century Gothic" panose="020B0502020202020204" pitchFamily="34" charset="0"/>
                        </a:rPr>
                        <a:t>Horizontal lines </a:t>
                      </a:r>
                    </a:p>
                  </a:txBody>
                  <a:tcPr/>
                </a:tc>
                <a:extLst>
                  <a:ext uri="{0D108BD9-81ED-4DB2-BD59-A6C34878D82A}">
                    <a16:rowId xmlns:a16="http://schemas.microsoft.com/office/drawing/2014/main" val="10018"/>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Vertical lines</a:t>
                      </a:r>
                    </a:p>
                  </a:txBody>
                  <a:tcPr/>
                </a:tc>
                <a:tc>
                  <a:txBody>
                    <a:bodyPr/>
                    <a:lstStyle/>
                    <a:p>
                      <a:r>
                        <a:rPr lang="en-GB" sz="700" b="0" dirty="0">
                          <a:latin typeface="Century Gothic" panose="020B0502020202020204" pitchFamily="34" charset="0"/>
                        </a:rPr>
                        <a:t>Vertical lines</a:t>
                      </a:r>
                    </a:p>
                  </a:txBody>
                  <a:tcPr/>
                </a:tc>
                <a:tc>
                  <a:txBody>
                    <a:bodyPr/>
                    <a:lstStyle/>
                    <a:p>
                      <a:r>
                        <a:rPr lang="en-GB" sz="700" b="0" dirty="0">
                          <a:latin typeface="Century Gothic" panose="020B0502020202020204" pitchFamily="34" charset="0"/>
                        </a:rPr>
                        <a:t>Vertical lines</a:t>
                      </a:r>
                    </a:p>
                  </a:txBody>
                  <a:tcPr/>
                </a:tc>
                <a:tc>
                  <a:txBody>
                    <a:bodyPr/>
                    <a:lstStyle/>
                    <a:p>
                      <a:r>
                        <a:rPr lang="en-GB" sz="700" b="0" dirty="0">
                          <a:latin typeface="Century Gothic" panose="020B0502020202020204" pitchFamily="34" charset="0"/>
                        </a:rPr>
                        <a:t>Vertical lines</a:t>
                      </a:r>
                    </a:p>
                  </a:txBody>
                  <a:tcPr/>
                </a:tc>
                <a:extLst>
                  <a:ext uri="{0D108BD9-81ED-4DB2-BD59-A6C34878D82A}">
                    <a16:rowId xmlns:a16="http://schemas.microsoft.com/office/drawing/2014/main" val="10019"/>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Perpendicular lines </a:t>
                      </a:r>
                    </a:p>
                  </a:txBody>
                  <a:tcPr/>
                </a:tc>
                <a:tc>
                  <a:txBody>
                    <a:bodyPr/>
                    <a:lstStyle/>
                    <a:p>
                      <a:r>
                        <a:rPr lang="en-GB" sz="700" b="0" dirty="0">
                          <a:latin typeface="Century Gothic" panose="020B0502020202020204" pitchFamily="34" charset="0"/>
                        </a:rPr>
                        <a:t>Perpendicular lines </a:t>
                      </a:r>
                    </a:p>
                  </a:txBody>
                  <a:tcPr/>
                </a:tc>
                <a:tc>
                  <a:txBody>
                    <a:bodyPr/>
                    <a:lstStyle/>
                    <a:p>
                      <a:r>
                        <a:rPr lang="en-GB" sz="700" b="0" dirty="0">
                          <a:latin typeface="Century Gothic" panose="020B0502020202020204" pitchFamily="34" charset="0"/>
                        </a:rPr>
                        <a:t>Perpendicular lines </a:t>
                      </a:r>
                    </a:p>
                  </a:txBody>
                  <a:tcPr/>
                </a:tc>
                <a:tc>
                  <a:txBody>
                    <a:bodyPr/>
                    <a:lstStyle/>
                    <a:p>
                      <a:r>
                        <a:rPr lang="en-GB" sz="700" b="0" dirty="0">
                          <a:latin typeface="Century Gothic" panose="020B0502020202020204" pitchFamily="34" charset="0"/>
                        </a:rPr>
                        <a:t>Perpendicular lines </a:t>
                      </a:r>
                    </a:p>
                  </a:txBody>
                  <a:tcPr/>
                </a:tc>
                <a:extLst>
                  <a:ext uri="{0D108BD9-81ED-4DB2-BD59-A6C34878D82A}">
                    <a16:rowId xmlns:a16="http://schemas.microsoft.com/office/drawing/2014/main" val="10020"/>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Parallel lines </a:t>
                      </a:r>
                    </a:p>
                  </a:txBody>
                  <a:tcPr/>
                </a:tc>
                <a:tc>
                  <a:txBody>
                    <a:bodyPr/>
                    <a:lstStyle/>
                    <a:p>
                      <a:r>
                        <a:rPr lang="en-GB" sz="700" b="0" dirty="0">
                          <a:latin typeface="Century Gothic" panose="020B0502020202020204" pitchFamily="34" charset="0"/>
                        </a:rPr>
                        <a:t>Parallel lines </a:t>
                      </a:r>
                    </a:p>
                  </a:txBody>
                  <a:tcPr/>
                </a:tc>
                <a:tc>
                  <a:txBody>
                    <a:bodyPr/>
                    <a:lstStyle/>
                    <a:p>
                      <a:r>
                        <a:rPr lang="en-GB" sz="700" b="0" dirty="0">
                          <a:latin typeface="Century Gothic" panose="020B0502020202020204" pitchFamily="34" charset="0"/>
                        </a:rPr>
                        <a:t>Parallel lines </a:t>
                      </a:r>
                    </a:p>
                  </a:txBody>
                  <a:tcPr/>
                </a:tc>
                <a:tc>
                  <a:txBody>
                    <a:bodyPr/>
                    <a:lstStyle/>
                    <a:p>
                      <a:r>
                        <a:rPr lang="en-GB" sz="700" b="0" dirty="0">
                          <a:latin typeface="Century Gothic" panose="020B0502020202020204" pitchFamily="34" charset="0"/>
                        </a:rPr>
                        <a:t>Parallel lines </a:t>
                      </a:r>
                    </a:p>
                  </a:txBody>
                  <a:tcPr/>
                </a:tc>
                <a:extLst>
                  <a:ext uri="{0D108BD9-81ED-4DB2-BD59-A6C34878D82A}">
                    <a16:rowId xmlns:a16="http://schemas.microsoft.com/office/drawing/2014/main" val="10021"/>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14</a:t>
            </a:fld>
            <a:endParaRPr lang="en-GB" dirty="0"/>
          </a:p>
        </p:txBody>
      </p:sp>
    </p:spTree>
    <p:extLst>
      <p:ext uri="{BB962C8B-B14F-4D97-AF65-F5344CB8AC3E}">
        <p14:creationId xmlns:p14="http://schemas.microsoft.com/office/powerpoint/2010/main" val="2601010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4486656"/>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Geometry</a:t>
                      </a:r>
                      <a:r>
                        <a:rPr lang="en-GB" sz="680" b="1" baseline="0" dirty="0">
                          <a:latin typeface="Century Gothic" panose="020B0502020202020204" pitchFamily="34" charset="0"/>
                        </a:rPr>
                        <a:t> – Position and direction </a:t>
                      </a:r>
                      <a:endParaRPr lang="en-GB" sz="68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80" b="1" dirty="0">
                          <a:latin typeface="Century Gothic" panose="020B0502020202020204" pitchFamily="34" charset="0"/>
                        </a:rPr>
                        <a:t>Year 1</a:t>
                      </a:r>
                    </a:p>
                  </a:txBody>
                  <a:tcPr/>
                </a:tc>
                <a:tc>
                  <a:txBody>
                    <a:bodyPr/>
                    <a:lstStyle/>
                    <a:p>
                      <a:r>
                        <a:rPr lang="en-GB" sz="680" b="1" dirty="0">
                          <a:latin typeface="Century Gothic" panose="020B0502020202020204" pitchFamily="34" charset="0"/>
                        </a:rPr>
                        <a:t>Year 2</a:t>
                      </a:r>
                    </a:p>
                  </a:txBody>
                  <a:tcPr/>
                </a:tc>
                <a:tc>
                  <a:txBody>
                    <a:bodyPr/>
                    <a:lstStyle/>
                    <a:p>
                      <a:r>
                        <a:rPr lang="en-GB" sz="680" b="1" dirty="0">
                          <a:latin typeface="Century Gothic" panose="020B0502020202020204" pitchFamily="34" charset="0"/>
                        </a:rPr>
                        <a:t>Year 3</a:t>
                      </a:r>
                    </a:p>
                  </a:txBody>
                  <a:tcPr/>
                </a:tc>
                <a:tc>
                  <a:txBody>
                    <a:bodyPr/>
                    <a:lstStyle/>
                    <a:p>
                      <a:r>
                        <a:rPr lang="en-GB" sz="680" b="1" dirty="0">
                          <a:latin typeface="Century Gothic" panose="020B0502020202020204" pitchFamily="34" charset="0"/>
                        </a:rPr>
                        <a:t>Year 4</a:t>
                      </a:r>
                    </a:p>
                  </a:txBody>
                  <a:tcPr/>
                </a:tc>
                <a:tc>
                  <a:txBody>
                    <a:bodyPr/>
                    <a:lstStyle/>
                    <a:p>
                      <a:r>
                        <a:rPr lang="en-GB" sz="680" b="1" dirty="0">
                          <a:latin typeface="Century Gothic" panose="020B0502020202020204" pitchFamily="34" charset="0"/>
                        </a:rPr>
                        <a:t>Year 5</a:t>
                      </a:r>
                    </a:p>
                  </a:txBody>
                  <a:tcPr/>
                </a:tc>
                <a:tc>
                  <a:txBody>
                    <a:bodyPr/>
                    <a:lstStyle/>
                    <a:p>
                      <a:r>
                        <a:rPr lang="en-GB" sz="68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r>
                        <a:rPr lang="en-GB" sz="680" b="1" dirty="0">
                          <a:latin typeface="Century Gothic" panose="020B0502020202020204" pitchFamily="34" charset="0"/>
                        </a:rPr>
                        <a:t>Position </a:t>
                      </a:r>
                    </a:p>
                  </a:txBody>
                  <a:tcPr/>
                </a:tc>
                <a:tc>
                  <a:txBody>
                    <a:bodyPr/>
                    <a:lstStyle/>
                    <a:p>
                      <a:r>
                        <a:rPr lang="en-GB" sz="680" b="0" dirty="0">
                          <a:latin typeface="Century Gothic" panose="020B0502020202020204" pitchFamily="34" charset="0"/>
                        </a:rPr>
                        <a:t>Position </a:t>
                      </a:r>
                    </a:p>
                  </a:txBody>
                  <a:tcPr/>
                </a:tc>
                <a:tc>
                  <a:txBody>
                    <a:bodyPr/>
                    <a:lstStyle/>
                    <a:p>
                      <a:r>
                        <a:rPr lang="en-GB" sz="680" b="0" dirty="0">
                          <a:latin typeface="Century Gothic" panose="020B0502020202020204" pitchFamily="34" charset="0"/>
                        </a:rPr>
                        <a:t>Position </a:t>
                      </a:r>
                    </a:p>
                  </a:txBody>
                  <a:tcPr/>
                </a:tc>
                <a:tc>
                  <a:txBody>
                    <a:bodyPr/>
                    <a:lstStyle/>
                    <a:p>
                      <a:r>
                        <a:rPr lang="en-GB" sz="680" b="0" dirty="0">
                          <a:latin typeface="Century Gothic" panose="020B0502020202020204" pitchFamily="34" charset="0"/>
                        </a:rPr>
                        <a:t>Position </a:t>
                      </a:r>
                    </a:p>
                  </a:txBody>
                  <a:tcPr/>
                </a:tc>
                <a:tc>
                  <a:txBody>
                    <a:bodyPr/>
                    <a:lstStyle/>
                    <a:p>
                      <a:r>
                        <a:rPr lang="en-GB" sz="680" b="0" dirty="0">
                          <a:latin typeface="Century Gothic" panose="020B0502020202020204" pitchFamily="34" charset="0"/>
                        </a:rPr>
                        <a:t>Position </a:t>
                      </a:r>
                    </a:p>
                  </a:txBody>
                  <a:tcPr/>
                </a:tc>
                <a:tc>
                  <a:txBody>
                    <a:bodyPr/>
                    <a:lstStyle/>
                    <a:p>
                      <a:r>
                        <a:rPr lang="en-GB" sz="680" b="0" dirty="0">
                          <a:latin typeface="Century Gothic" panose="020B0502020202020204" pitchFamily="34" charset="0"/>
                        </a:rPr>
                        <a:t>Position </a:t>
                      </a:r>
                    </a:p>
                  </a:txBody>
                  <a:tcPr/>
                </a:tc>
                <a:extLst>
                  <a:ext uri="{0D108BD9-81ED-4DB2-BD59-A6C34878D82A}">
                    <a16:rowId xmlns:a16="http://schemas.microsoft.com/office/drawing/2014/main" val="10002"/>
                  </a:ext>
                </a:extLst>
              </a:tr>
              <a:tr h="0">
                <a:tc>
                  <a:txBody>
                    <a:bodyPr/>
                    <a:lstStyle/>
                    <a:p>
                      <a:r>
                        <a:rPr lang="en-GB" sz="680" b="1" dirty="0">
                          <a:latin typeface="Century Gothic" panose="020B0502020202020204" pitchFamily="34" charset="0"/>
                        </a:rPr>
                        <a:t>Direction </a:t>
                      </a:r>
                    </a:p>
                  </a:txBody>
                  <a:tcPr/>
                </a:tc>
                <a:tc>
                  <a:txBody>
                    <a:bodyPr/>
                    <a:lstStyle/>
                    <a:p>
                      <a:r>
                        <a:rPr lang="en-GB" sz="680" b="0" dirty="0">
                          <a:latin typeface="Century Gothic" panose="020B0502020202020204" pitchFamily="34" charset="0"/>
                        </a:rPr>
                        <a:t>Direction </a:t>
                      </a:r>
                    </a:p>
                  </a:txBody>
                  <a:tcPr/>
                </a:tc>
                <a:tc>
                  <a:txBody>
                    <a:bodyPr/>
                    <a:lstStyle/>
                    <a:p>
                      <a:r>
                        <a:rPr lang="en-GB" sz="680" b="0" dirty="0">
                          <a:latin typeface="Century Gothic" panose="020B0502020202020204" pitchFamily="34" charset="0"/>
                        </a:rPr>
                        <a:t>Direction </a:t>
                      </a:r>
                    </a:p>
                  </a:txBody>
                  <a:tcPr/>
                </a:tc>
                <a:tc>
                  <a:txBody>
                    <a:bodyPr/>
                    <a:lstStyle/>
                    <a:p>
                      <a:r>
                        <a:rPr lang="en-GB" sz="680" b="0" dirty="0">
                          <a:latin typeface="Century Gothic" panose="020B0502020202020204" pitchFamily="34" charset="0"/>
                        </a:rPr>
                        <a:t>Direction </a:t>
                      </a:r>
                    </a:p>
                  </a:txBody>
                  <a:tcPr/>
                </a:tc>
                <a:tc>
                  <a:txBody>
                    <a:bodyPr/>
                    <a:lstStyle/>
                    <a:p>
                      <a:r>
                        <a:rPr lang="en-GB" sz="680" b="0" dirty="0">
                          <a:latin typeface="Century Gothic" panose="020B0502020202020204" pitchFamily="34" charset="0"/>
                        </a:rPr>
                        <a:t>Direction </a:t>
                      </a:r>
                    </a:p>
                  </a:txBody>
                  <a:tcPr/>
                </a:tc>
                <a:tc>
                  <a:txBody>
                    <a:bodyPr/>
                    <a:lstStyle/>
                    <a:p>
                      <a:r>
                        <a:rPr lang="en-GB" sz="680" b="0" dirty="0">
                          <a:latin typeface="Century Gothic" panose="020B0502020202020204" pitchFamily="34" charset="0"/>
                        </a:rPr>
                        <a:t>Direction </a:t>
                      </a:r>
                    </a:p>
                  </a:txBody>
                  <a:tcPr/>
                </a:tc>
                <a:extLst>
                  <a:ext uri="{0D108BD9-81ED-4DB2-BD59-A6C34878D82A}">
                    <a16:rowId xmlns:a16="http://schemas.microsoft.com/office/drawing/2014/main" val="10003"/>
                  </a:ext>
                </a:extLst>
              </a:tr>
              <a:tr h="0">
                <a:tc>
                  <a:txBody>
                    <a:bodyPr/>
                    <a:lstStyle/>
                    <a:p>
                      <a:r>
                        <a:rPr lang="en-GB" sz="680" b="1" dirty="0">
                          <a:latin typeface="Century Gothic" panose="020B0502020202020204" pitchFamily="34" charset="0"/>
                        </a:rPr>
                        <a:t>Movement </a:t>
                      </a:r>
                    </a:p>
                  </a:txBody>
                  <a:tcPr/>
                </a:tc>
                <a:tc>
                  <a:txBody>
                    <a:bodyPr/>
                    <a:lstStyle/>
                    <a:p>
                      <a:r>
                        <a:rPr lang="en-GB" sz="680" b="0" dirty="0">
                          <a:latin typeface="Century Gothic" panose="020B0502020202020204" pitchFamily="34" charset="0"/>
                        </a:rPr>
                        <a:t>Movement </a:t>
                      </a:r>
                    </a:p>
                  </a:txBody>
                  <a:tcPr/>
                </a:tc>
                <a:tc>
                  <a:txBody>
                    <a:bodyPr/>
                    <a:lstStyle/>
                    <a:p>
                      <a:r>
                        <a:rPr lang="en-GB" sz="680" b="0" dirty="0">
                          <a:latin typeface="Century Gothic" panose="020B0502020202020204" pitchFamily="34" charset="0"/>
                        </a:rPr>
                        <a:t>Movement </a:t>
                      </a:r>
                    </a:p>
                  </a:txBody>
                  <a:tcPr/>
                </a:tc>
                <a:tc>
                  <a:txBody>
                    <a:bodyPr/>
                    <a:lstStyle/>
                    <a:p>
                      <a:r>
                        <a:rPr lang="en-GB" sz="680" b="0" dirty="0">
                          <a:latin typeface="Century Gothic" panose="020B0502020202020204" pitchFamily="34" charset="0"/>
                        </a:rPr>
                        <a:t>Movement </a:t>
                      </a:r>
                    </a:p>
                  </a:txBody>
                  <a:tcPr/>
                </a:tc>
                <a:tc>
                  <a:txBody>
                    <a:bodyPr/>
                    <a:lstStyle/>
                    <a:p>
                      <a:r>
                        <a:rPr lang="en-GB" sz="680" b="0" dirty="0">
                          <a:latin typeface="Century Gothic" panose="020B0502020202020204" pitchFamily="34" charset="0"/>
                        </a:rPr>
                        <a:t>Movement </a:t>
                      </a:r>
                    </a:p>
                  </a:txBody>
                  <a:tcPr/>
                </a:tc>
                <a:tc>
                  <a:txBody>
                    <a:bodyPr/>
                    <a:lstStyle/>
                    <a:p>
                      <a:r>
                        <a:rPr lang="en-GB" sz="680" b="0" dirty="0">
                          <a:latin typeface="Century Gothic" panose="020B0502020202020204" pitchFamily="34" charset="0"/>
                        </a:rPr>
                        <a:t>Movement </a:t>
                      </a:r>
                    </a:p>
                  </a:txBody>
                  <a:tcPr/>
                </a:tc>
                <a:extLst>
                  <a:ext uri="{0D108BD9-81ED-4DB2-BD59-A6C34878D82A}">
                    <a16:rowId xmlns:a16="http://schemas.microsoft.com/office/drawing/2014/main" val="10004"/>
                  </a:ext>
                </a:extLst>
              </a:tr>
              <a:tr h="0">
                <a:tc>
                  <a:txBody>
                    <a:bodyPr/>
                    <a:lstStyle/>
                    <a:p>
                      <a:r>
                        <a:rPr lang="en-GB" sz="680" b="1" dirty="0">
                          <a:latin typeface="Century Gothic" panose="020B0502020202020204" pitchFamily="34" charset="0"/>
                        </a:rPr>
                        <a:t>Whole turn</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Whole turn</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Whole turn</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Whole turn</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Whole turn</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Whole turn</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05"/>
                  </a:ext>
                </a:extLst>
              </a:tr>
              <a:tr h="0">
                <a:tc>
                  <a:txBody>
                    <a:bodyPr/>
                    <a:lstStyle/>
                    <a:p>
                      <a:r>
                        <a:rPr lang="en-GB" sz="680" b="1" dirty="0">
                          <a:latin typeface="Century Gothic" panose="020B0502020202020204" pitchFamily="34" charset="0"/>
                        </a:rPr>
                        <a:t>Half turn </a:t>
                      </a:r>
                    </a:p>
                  </a:txBody>
                  <a:tcPr/>
                </a:tc>
                <a:tc>
                  <a:txBody>
                    <a:bodyPr/>
                    <a:lstStyle/>
                    <a:p>
                      <a:r>
                        <a:rPr lang="en-GB" sz="680" b="0" dirty="0">
                          <a:latin typeface="Century Gothic" panose="020B0502020202020204" pitchFamily="34" charset="0"/>
                        </a:rPr>
                        <a:t>Half turn </a:t>
                      </a:r>
                    </a:p>
                  </a:txBody>
                  <a:tcPr/>
                </a:tc>
                <a:tc>
                  <a:txBody>
                    <a:bodyPr/>
                    <a:lstStyle/>
                    <a:p>
                      <a:r>
                        <a:rPr lang="en-GB" sz="680" b="0" dirty="0">
                          <a:latin typeface="Century Gothic" panose="020B0502020202020204" pitchFamily="34" charset="0"/>
                        </a:rPr>
                        <a:t>Half turn </a:t>
                      </a:r>
                    </a:p>
                  </a:txBody>
                  <a:tcPr/>
                </a:tc>
                <a:tc>
                  <a:txBody>
                    <a:bodyPr/>
                    <a:lstStyle/>
                    <a:p>
                      <a:r>
                        <a:rPr lang="en-GB" sz="680" b="0" dirty="0">
                          <a:latin typeface="Century Gothic" panose="020B0502020202020204" pitchFamily="34" charset="0"/>
                        </a:rPr>
                        <a:t>Half turn </a:t>
                      </a:r>
                    </a:p>
                  </a:txBody>
                  <a:tcPr/>
                </a:tc>
                <a:tc>
                  <a:txBody>
                    <a:bodyPr/>
                    <a:lstStyle/>
                    <a:p>
                      <a:r>
                        <a:rPr lang="en-GB" sz="680" b="0" dirty="0">
                          <a:latin typeface="Century Gothic" panose="020B0502020202020204" pitchFamily="34" charset="0"/>
                        </a:rPr>
                        <a:t>Half turn </a:t>
                      </a:r>
                    </a:p>
                  </a:txBody>
                  <a:tcPr/>
                </a:tc>
                <a:tc>
                  <a:txBody>
                    <a:bodyPr/>
                    <a:lstStyle/>
                    <a:p>
                      <a:r>
                        <a:rPr lang="en-GB" sz="680" b="0" dirty="0">
                          <a:latin typeface="Century Gothic" panose="020B0502020202020204" pitchFamily="34" charset="0"/>
                        </a:rPr>
                        <a:t>Half turn </a:t>
                      </a:r>
                    </a:p>
                  </a:txBody>
                  <a:tcPr/>
                </a:tc>
                <a:extLst>
                  <a:ext uri="{0D108BD9-81ED-4DB2-BD59-A6C34878D82A}">
                    <a16:rowId xmlns:a16="http://schemas.microsoft.com/office/drawing/2014/main" val="10006"/>
                  </a:ext>
                </a:extLst>
              </a:tr>
              <a:tr h="0">
                <a:tc>
                  <a:txBody>
                    <a:bodyPr/>
                    <a:lstStyle/>
                    <a:p>
                      <a:r>
                        <a:rPr lang="en-GB" sz="680" b="1" dirty="0">
                          <a:latin typeface="Century Gothic" panose="020B0502020202020204" pitchFamily="34" charset="0"/>
                        </a:rPr>
                        <a:t>Three quarter turn </a:t>
                      </a:r>
                    </a:p>
                  </a:txBody>
                  <a:tcPr/>
                </a:tc>
                <a:tc>
                  <a:txBody>
                    <a:bodyPr/>
                    <a:lstStyle/>
                    <a:p>
                      <a:r>
                        <a:rPr lang="en-GB" sz="680" b="0" dirty="0">
                          <a:latin typeface="Century Gothic" panose="020B0502020202020204" pitchFamily="34" charset="0"/>
                        </a:rPr>
                        <a:t>Three quarter turn </a:t>
                      </a:r>
                    </a:p>
                  </a:txBody>
                  <a:tcPr/>
                </a:tc>
                <a:tc>
                  <a:txBody>
                    <a:bodyPr/>
                    <a:lstStyle/>
                    <a:p>
                      <a:r>
                        <a:rPr lang="en-GB" sz="680" b="0" dirty="0">
                          <a:latin typeface="Century Gothic" panose="020B0502020202020204" pitchFamily="34" charset="0"/>
                        </a:rPr>
                        <a:t>Three quarter turn </a:t>
                      </a:r>
                    </a:p>
                  </a:txBody>
                  <a:tcPr/>
                </a:tc>
                <a:tc>
                  <a:txBody>
                    <a:bodyPr/>
                    <a:lstStyle/>
                    <a:p>
                      <a:r>
                        <a:rPr lang="en-GB" sz="680" b="0" dirty="0">
                          <a:latin typeface="Century Gothic" panose="020B0502020202020204" pitchFamily="34" charset="0"/>
                        </a:rPr>
                        <a:t>Three quarter turn </a:t>
                      </a:r>
                    </a:p>
                  </a:txBody>
                  <a:tcPr/>
                </a:tc>
                <a:tc>
                  <a:txBody>
                    <a:bodyPr/>
                    <a:lstStyle/>
                    <a:p>
                      <a:r>
                        <a:rPr lang="en-GB" sz="680" b="0" dirty="0">
                          <a:latin typeface="Century Gothic" panose="020B0502020202020204" pitchFamily="34" charset="0"/>
                        </a:rPr>
                        <a:t>Three quarter turn </a:t>
                      </a:r>
                    </a:p>
                  </a:txBody>
                  <a:tcPr/>
                </a:tc>
                <a:tc>
                  <a:txBody>
                    <a:bodyPr/>
                    <a:lstStyle/>
                    <a:p>
                      <a:r>
                        <a:rPr lang="en-GB" sz="680" b="0" dirty="0">
                          <a:latin typeface="Century Gothic" panose="020B0502020202020204" pitchFamily="34" charset="0"/>
                        </a:rPr>
                        <a:t>Three quarter turn </a:t>
                      </a:r>
                    </a:p>
                  </a:txBody>
                  <a:tcPr/>
                </a:tc>
                <a:extLst>
                  <a:ext uri="{0D108BD9-81ED-4DB2-BD59-A6C34878D82A}">
                    <a16:rowId xmlns:a16="http://schemas.microsoft.com/office/drawing/2014/main" val="10007"/>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Straight lin</a:t>
                      </a:r>
                      <a:r>
                        <a:rPr lang="en-GB" sz="680" b="1" baseline="0" dirty="0">
                          <a:latin typeface="Century Gothic" panose="020B0502020202020204" pitchFamily="34" charset="0"/>
                        </a:rPr>
                        <a:t>e</a:t>
                      </a:r>
                    </a:p>
                  </a:txBody>
                  <a:tcPr/>
                </a:tc>
                <a:tc>
                  <a:txBody>
                    <a:bodyPr/>
                    <a:lstStyle/>
                    <a:p>
                      <a:r>
                        <a:rPr lang="en-GB" sz="680" b="0" dirty="0">
                          <a:latin typeface="Century Gothic" panose="020B0502020202020204" pitchFamily="34" charset="0"/>
                        </a:rPr>
                        <a:t>Straight lin</a:t>
                      </a:r>
                      <a:r>
                        <a:rPr lang="en-GB" sz="680" b="0" baseline="0" dirty="0">
                          <a:latin typeface="Century Gothic" panose="020B0502020202020204" pitchFamily="34" charset="0"/>
                        </a:rPr>
                        <a:t>e</a:t>
                      </a:r>
                    </a:p>
                  </a:txBody>
                  <a:tcPr/>
                </a:tc>
                <a:tc>
                  <a:txBody>
                    <a:bodyPr/>
                    <a:lstStyle/>
                    <a:p>
                      <a:r>
                        <a:rPr lang="en-GB" sz="680" b="0" dirty="0">
                          <a:latin typeface="Century Gothic" panose="020B0502020202020204" pitchFamily="34" charset="0"/>
                        </a:rPr>
                        <a:t>Straight lin</a:t>
                      </a:r>
                      <a:r>
                        <a:rPr lang="en-GB" sz="680" b="0" baseline="0" dirty="0">
                          <a:latin typeface="Century Gothic" panose="020B0502020202020204" pitchFamily="34" charset="0"/>
                        </a:rPr>
                        <a:t>e</a:t>
                      </a:r>
                    </a:p>
                  </a:txBody>
                  <a:tcPr/>
                </a:tc>
                <a:tc>
                  <a:txBody>
                    <a:bodyPr/>
                    <a:lstStyle/>
                    <a:p>
                      <a:r>
                        <a:rPr lang="en-GB" sz="680" b="0" dirty="0">
                          <a:latin typeface="Century Gothic" panose="020B0502020202020204" pitchFamily="34" charset="0"/>
                        </a:rPr>
                        <a:t>Straight lin</a:t>
                      </a:r>
                      <a:r>
                        <a:rPr lang="en-GB" sz="680" b="0" baseline="0" dirty="0">
                          <a:latin typeface="Century Gothic" panose="020B0502020202020204" pitchFamily="34" charset="0"/>
                        </a:rPr>
                        <a:t>e</a:t>
                      </a:r>
                    </a:p>
                  </a:txBody>
                  <a:tcPr/>
                </a:tc>
                <a:tc>
                  <a:txBody>
                    <a:bodyPr/>
                    <a:lstStyle/>
                    <a:p>
                      <a:r>
                        <a:rPr lang="en-GB" sz="680" b="0" dirty="0">
                          <a:latin typeface="Century Gothic" panose="020B0502020202020204" pitchFamily="34" charset="0"/>
                        </a:rPr>
                        <a:t>Straight lin</a:t>
                      </a:r>
                      <a:r>
                        <a:rPr lang="en-GB" sz="680" b="0" baseline="0" dirty="0">
                          <a:latin typeface="Century Gothic" panose="020B0502020202020204" pitchFamily="34" charset="0"/>
                        </a:rPr>
                        <a:t>e</a:t>
                      </a:r>
                    </a:p>
                  </a:txBody>
                  <a:tcPr/>
                </a:tc>
                <a:extLst>
                  <a:ext uri="{0D108BD9-81ED-4DB2-BD59-A6C34878D82A}">
                    <a16:rowId xmlns:a16="http://schemas.microsoft.com/office/drawing/2014/main" val="10008"/>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Rotation </a:t>
                      </a:r>
                    </a:p>
                  </a:txBody>
                  <a:tcPr/>
                </a:tc>
                <a:tc>
                  <a:txBody>
                    <a:bodyPr/>
                    <a:lstStyle/>
                    <a:p>
                      <a:r>
                        <a:rPr lang="en-GB" sz="680" b="0" dirty="0">
                          <a:latin typeface="Century Gothic" panose="020B0502020202020204" pitchFamily="34" charset="0"/>
                        </a:rPr>
                        <a:t>Rotation </a:t>
                      </a:r>
                    </a:p>
                  </a:txBody>
                  <a:tcPr/>
                </a:tc>
                <a:tc>
                  <a:txBody>
                    <a:bodyPr/>
                    <a:lstStyle/>
                    <a:p>
                      <a:r>
                        <a:rPr lang="en-GB" sz="680" b="0" dirty="0">
                          <a:latin typeface="Century Gothic" panose="020B0502020202020204" pitchFamily="34" charset="0"/>
                        </a:rPr>
                        <a:t>Rotation </a:t>
                      </a:r>
                    </a:p>
                  </a:txBody>
                  <a:tcPr/>
                </a:tc>
                <a:tc>
                  <a:txBody>
                    <a:bodyPr/>
                    <a:lstStyle/>
                    <a:p>
                      <a:r>
                        <a:rPr lang="en-GB" sz="680" b="0" dirty="0">
                          <a:latin typeface="Century Gothic" panose="020B0502020202020204" pitchFamily="34" charset="0"/>
                        </a:rPr>
                        <a:t>Rotation </a:t>
                      </a:r>
                    </a:p>
                  </a:txBody>
                  <a:tcPr/>
                </a:tc>
                <a:tc>
                  <a:txBody>
                    <a:bodyPr/>
                    <a:lstStyle/>
                    <a:p>
                      <a:r>
                        <a:rPr lang="en-GB" sz="680" b="0" dirty="0">
                          <a:latin typeface="Century Gothic" panose="020B0502020202020204" pitchFamily="34" charset="0"/>
                        </a:rPr>
                        <a:t>Rotation </a:t>
                      </a:r>
                    </a:p>
                  </a:txBody>
                  <a:tcPr/>
                </a:tc>
                <a:extLst>
                  <a:ext uri="{0D108BD9-81ED-4DB2-BD59-A6C34878D82A}">
                    <a16:rowId xmlns:a16="http://schemas.microsoft.com/office/drawing/2014/main" val="10009"/>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Order </a:t>
                      </a:r>
                    </a:p>
                  </a:txBody>
                  <a:tcPr/>
                </a:tc>
                <a:tc>
                  <a:txBody>
                    <a:bodyPr/>
                    <a:lstStyle/>
                    <a:p>
                      <a:r>
                        <a:rPr lang="en-GB" sz="680" b="0" dirty="0">
                          <a:latin typeface="Century Gothic" panose="020B0502020202020204" pitchFamily="34" charset="0"/>
                        </a:rPr>
                        <a:t>Order </a:t>
                      </a:r>
                    </a:p>
                  </a:txBody>
                  <a:tcPr/>
                </a:tc>
                <a:tc>
                  <a:txBody>
                    <a:bodyPr/>
                    <a:lstStyle/>
                    <a:p>
                      <a:r>
                        <a:rPr lang="en-GB" sz="680" b="0" dirty="0">
                          <a:latin typeface="Century Gothic" panose="020B0502020202020204" pitchFamily="34" charset="0"/>
                        </a:rPr>
                        <a:t>Order </a:t>
                      </a:r>
                    </a:p>
                  </a:txBody>
                  <a:tcPr/>
                </a:tc>
                <a:tc>
                  <a:txBody>
                    <a:bodyPr/>
                    <a:lstStyle/>
                    <a:p>
                      <a:r>
                        <a:rPr lang="en-GB" sz="680" b="0" dirty="0">
                          <a:latin typeface="Century Gothic" panose="020B0502020202020204" pitchFamily="34" charset="0"/>
                        </a:rPr>
                        <a:t>Order </a:t>
                      </a:r>
                    </a:p>
                  </a:txBody>
                  <a:tcPr/>
                </a:tc>
                <a:tc>
                  <a:txBody>
                    <a:bodyPr/>
                    <a:lstStyle/>
                    <a:p>
                      <a:r>
                        <a:rPr lang="en-GB" sz="680" b="0" dirty="0">
                          <a:latin typeface="Century Gothic" panose="020B0502020202020204" pitchFamily="34" charset="0"/>
                        </a:rPr>
                        <a:t>Order </a:t>
                      </a:r>
                    </a:p>
                  </a:txBody>
                  <a:tcPr/>
                </a:tc>
                <a:extLst>
                  <a:ext uri="{0D108BD9-81ED-4DB2-BD59-A6C34878D82A}">
                    <a16:rowId xmlns:a16="http://schemas.microsoft.com/office/drawing/2014/main" val="10010"/>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Arrange </a:t>
                      </a:r>
                    </a:p>
                  </a:txBody>
                  <a:tcPr/>
                </a:tc>
                <a:tc>
                  <a:txBody>
                    <a:bodyPr/>
                    <a:lstStyle/>
                    <a:p>
                      <a:r>
                        <a:rPr lang="en-GB" sz="680" b="0" dirty="0">
                          <a:latin typeface="Century Gothic" panose="020B0502020202020204" pitchFamily="34" charset="0"/>
                        </a:rPr>
                        <a:t>Arrange </a:t>
                      </a:r>
                    </a:p>
                  </a:txBody>
                  <a:tcPr/>
                </a:tc>
                <a:tc>
                  <a:txBody>
                    <a:bodyPr/>
                    <a:lstStyle/>
                    <a:p>
                      <a:r>
                        <a:rPr lang="en-GB" sz="680" b="0" dirty="0">
                          <a:latin typeface="Century Gothic" panose="020B0502020202020204" pitchFamily="34" charset="0"/>
                        </a:rPr>
                        <a:t>Arrange </a:t>
                      </a:r>
                    </a:p>
                  </a:txBody>
                  <a:tcPr/>
                </a:tc>
                <a:tc>
                  <a:txBody>
                    <a:bodyPr/>
                    <a:lstStyle/>
                    <a:p>
                      <a:r>
                        <a:rPr lang="en-GB" sz="680" b="0" dirty="0">
                          <a:latin typeface="Century Gothic" panose="020B0502020202020204" pitchFamily="34" charset="0"/>
                        </a:rPr>
                        <a:t>Arrange </a:t>
                      </a:r>
                    </a:p>
                  </a:txBody>
                  <a:tcPr/>
                </a:tc>
                <a:tc>
                  <a:txBody>
                    <a:bodyPr/>
                    <a:lstStyle/>
                    <a:p>
                      <a:r>
                        <a:rPr lang="en-GB" sz="680" b="0" dirty="0">
                          <a:latin typeface="Century Gothic" panose="020B0502020202020204" pitchFamily="34" charset="0"/>
                        </a:rPr>
                        <a:t>Arrange </a:t>
                      </a:r>
                    </a:p>
                  </a:txBody>
                  <a:tcPr/>
                </a:tc>
                <a:extLst>
                  <a:ext uri="{0D108BD9-81ED-4DB2-BD59-A6C34878D82A}">
                    <a16:rowId xmlns:a16="http://schemas.microsoft.com/office/drawing/2014/main" val="10011"/>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Patterns </a:t>
                      </a:r>
                    </a:p>
                  </a:txBody>
                  <a:tcPr/>
                </a:tc>
                <a:tc>
                  <a:txBody>
                    <a:bodyPr/>
                    <a:lstStyle/>
                    <a:p>
                      <a:r>
                        <a:rPr lang="en-GB" sz="680" b="0" dirty="0">
                          <a:latin typeface="Century Gothic" panose="020B0502020202020204" pitchFamily="34" charset="0"/>
                        </a:rPr>
                        <a:t>Patterns </a:t>
                      </a:r>
                    </a:p>
                  </a:txBody>
                  <a:tcPr/>
                </a:tc>
                <a:tc>
                  <a:txBody>
                    <a:bodyPr/>
                    <a:lstStyle/>
                    <a:p>
                      <a:r>
                        <a:rPr lang="en-GB" sz="680" b="0" dirty="0">
                          <a:latin typeface="Century Gothic" panose="020B0502020202020204" pitchFamily="34" charset="0"/>
                        </a:rPr>
                        <a:t>Patterns </a:t>
                      </a:r>
                    </a:p>
                  </a:txBody>
                  <a:tcPr/>
                </a:tc>
                <a:tc>
                  <a:txBody>
                    <a:bodyPr/>
                    <a:lstStyle/>
                    <a:p>
                      <a:r>
                        <a:rPr lang="en-GB" sz="680" b="0" dirty="0">
                          <a:latin typeface="Century Gothic" panose="020B0502020202020204" pitchFamily="34" charset="0"/>
                        </a:rPr>
                        <a:t>Patterns </a:t>
                      </a:r>
                    </a:p>
                  </a:txBody>
                  <a:tcPr/>
                </a:tc>
                <a:tc>
                  <a:txBody>
                    <a:bodyPr/>
                    <a:lstStyle/>
                    <a:p>
                      <a:r>
                        <a:rPr lang="en-GB" sz="680" b="0" dirty="0">
                          <a:latin typeface="Century Gothic" panose="020B0502020202020204" pitchFamily="34" charset="0"/>
                        </a:rPr>
                        <a:t>Patterns </a:t>
                      </a:r>
                    </a:p>
                  </a:txBody>
                  <a:tcPr/>
                </a:tc>
                <a:extLst>
                  <a:ext uri="{0D108BD9-81ED-4DB2-BD59-A6C34878D82A}">
                    <a16:rowId xmlns:a16="http://schemas.microsoft.com/office/drawing/2014/main" val="10012"/>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Sequences </a:t>
                      </a:r>
                    </a:p>
                  </a:txBody>
                  <a:tcPr/>
                </a:tc>
                <a:tc>
                  <a:txBody>
                    <a:bodyPr/>
                    <a:lstStyle/>
                    <a:p>
                      <a:r>
                        <a:rPr lang="en-GB" sz="680" b="0" dirty="0">
                          <a:latin typeface="Century Gothic" panose="020B0502020202020204" pitchFamily="34" charset="0"/>
                        </a:rPr>
                        <a:t>Sequences </a:t>
                      </a:r>
                    </a:p>
                  </a:txBody>
                  <a:tcPr/>
                </a:tc>
                <a:tc>
                  <a:txBody>
                    <a:bodyPr/>
                    <a:lstStyle/>
                    <a:p>
                      <a:r>
                        <a:rPr lang="en-GB" sz="680" b="0" dirty="0">
                          <a:latin typeface="Century Gothic" panose="020B0502020202020204" pitchFamily="34" charset="0"/>
                        </a:rPr>
                        <a:t>Sequences </a:t>
                      </a:r>
                    </a:p>
                  </a:txBody>
                  <a:tcPr/>
                </a:tc>
                <a:tc>
                  <a:txBody>
                    <a:bodyPr/>
                    <a:lstStyle/>
                    <a:p>
                      <a:r>
                        <a:rPr lang="en-GB" sz="680" b="0" dirty="0">
                          <a:latin typeface="Century Gothic" panose="020B0502020202020204" pitchFamily="34" charset="0"/>
                        </a:rPr>
                        <a:t>Sequences </a:t>
                      </a:r>
                    </a:p>
                  </a:txBody>
                  <a:tcPr/>
                </a:tc>
                <a:tc>
                  <a:txBody>
                    <a:bodyPr/>
                    <a:lstStyle/>
                    <a:p>
                      <a:r>
                        <a:rPr lang="en-GB" sz="680" b="0" dirty="0">
                          <a:latin typeface="Century Gothic" panose="020B0502020202020204" pitchFamily="34" charset="0"/>
                        </a:rPr>
                        <a:t>Sequences </a:t>
                      </a:r>
                    </a:p>
                  </a:txBody>
                  <a:tcPr/>
                </a:tc>
                <a:extLst>
                  <a:ext uri="{0D108BD9-81ED-4DB2-BD59-A6C34878D82A}">
                    <a16:rowId xmlns:a16="http://schemas.microsoft.com/office/drawing/2014/main" val="10013"/>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Co-ordinates </a:t>
                      </a:r>
                    </a:p>
                  </a:txBody>
                  <a:tcPr/>
                </a:tc>
                <a:tc>
                  <a:txBody>
                    <a:bodyPr/>
                    <a:lstStyle/>
                    <a:p>
                      <a:r>
                        <a:rPr lang="en-GB" sz="680" b="0" dirty="0">
                          <a:latin typeface="Century Gothic" panose="020B0502020202020204" pitchFamily="34" charset="0"/>
                        </a:rPr>
                        <a:t>Co-ordinates </a:t>
                      </a:r>
                    </a:p>
                  </a:txBody>
                  <a:tcPr/>
                </a:tc>
                <a:tc>
                  <a:txBody>
                    <a:bodyPr/>
                    <a:lstStyle/>
                    <a:p>
                      <a:r>
                        <a:rPr lang="en-GB" sz="680" b="0" dirty="0">
                          <a:latin typeface="Century Gothic" panose="020B0502020202020204" pitchFamily="34" charset="0"/>
                        </a:rPr>
                        <a:t>Co-ordinates </a:t>
                      </a:r>
                    </a:p>
                  </a:txBody>
                  <a:tcPr/>
                </a:tc>
                <a:extLst>
                  <a:ext uri="{0D108BD9-81ED-4DB2-BD59-A6C34878D82A}">
                    <a16:rowId xmlns:a16="http://schemas.microsoft.com/office/drawing/2014/main" val="10014"/>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First quadrant </a:t>
                      </a:r>
                    </a:p>
                  </a:txBody>
                  <a:tcPr/>
                </a:tc>
                <a:tc>
                  <a:txBody>
                    <a:bodyPr/>
                    <a:lstStyle/>
                    <a:p>
                      <a:r>
                        <a:rPr lang="en-GB" sz="680" b="0" dirty="0">
                          <a:latin typeface="Century Gothic" panose="020B0502020202020204" pitchFamily="34" charset="0"/>
                        </a:rPr>
                        <a:t>First quadrant </a:t>
                      </a:r>
                    </a:p>
                  </a:txBody>
                  <a:tcPr/>
                </a:tc>
                <a:tc>
                  <a:txBody>
                    <a:bodyPr/>
                    <a:lstStyle/>
                    <a:p>
                      <a:r>
                        <a:rPr lang="en-GB" sz="680" b="0" dirty="0">
                          <a:latin typeface="Century Gothic" panose="020B0502020202020204" pitchFamily="34" charset="0"/>
                        </a:rPr>
                        <a:t>First quadrant </a:t>
                      </a:r>
                    </a:p>
                  </a:txBody>
                  <a:tcPr/>
                </a:tc>
                <a:extLst>
                  <a:ext uri="{0D108BD9-81ED-4DB2-BD59-A6C34878D82A}">
                    <a16:rowId xmlns:a16="http://schemas.microsoft.com/office/drawing/2014/main" val="10015"/>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Four quadrants </a:t>
                      </a:r>
                    </a:p>
                  </a:txBody>
                  <a:tcPr/>
                </a:tc>
                <a:extLst>
                  <a:ext uri="{0D108BD9-81ED-4DB2-BD59-A6C34878D82A}">
                    <a16:rowId xmlns:a16="http://schemas.microsoft.com/office/drawing/2014/main" val="10016"/>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Translation </a:t>
                      </a:r>
                    </a:p>
                  </a:txBody>
                  <a:tcPr/>
                </a:tc>
                <a:tc>
                  <a:txBody>
                    <a:bodyPr/>
                    <a:lstStyle/>
                    <a:p>
                      <a:r>
                        <a:rPr lang="en-GB" sz="680" b="0" dirty="0">
                          <a:latin typeface="Century Gothic" panose="020B0502020202020204" pitchFamily="34" charset="0"/>
                        </a:rPr>
                        <a:t>Translation </a:t>
                      </a:r>
                    </a:p>
                  </a:txBody>
                  <a:tcPr/>
                </a:tc>
                <a:tc>
                  <a:txBody>
                    <a:bodyPr/>
                    <a:lstStyle/>
                    <a:p>
                      <a:r>
                        <a:rPr lang="en-GB" sz="680" b="0" dirty="0">
                          <a:latin typeface="Century Gothic" panose="020B0502020202020204" pitchFamily="34" charset="0"/>
                        </a:rPr>
                        <a:t>Translation </a:t>
                      </a:r>
                    </a:p>
                  </a:txBody>
                  <a:tcPr/>
                </a:tc>
                <a:extLst>
                  <a:ext uri="{0D108BD9-81ED-4DB2-BD59-A6C34878D82A}">
                    <a16:rowId xmlns:a16="http://schemas.microsoft.com/office/drawing/2014/main" val="10017"/>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Plot </a:t>
                      </a:r>
                    </a:p>
                  </a:txBody>
                  <a:tcPr/>
                </a:tc>
                <a:tc>
                  <a:txBody>
                    <a:bodyPr/>
                    <a:lstStyle/>
                    <a:p>
                      <a:r>
                        <a:rPr lang="en-GB" sz="680" b="0" dirty="0">
                          <a:latin typeface="Century Gothic" panose="020B0502020202020204" pitchFamily="34" charset="0"/>
                        </a:rPr>
                        <a:t>Plot </a:t>
                      </a:r>
                    </a:p>
                  </a:txBody>
                  <a:tcPr/>
                </a:tc>
                <a:tc>
                  <a:txBody>
                    <a:bodyPr/>
                    <a:lstStyle/>
                    <a:p>
                      <a:r>
                        <a:rPr lang="en-GB" sz="680" b="0" dirty="0">
                          <a:latin typeface="Century Gothic" panose="020B0502020202020204" pitchFamily="34" charset="0"/>
                        </a:rPr>
                        <a:t>Plot </a:t>
                      </a:r>
                    </a:p>
                  </a:txBody>
                  <a:tcPr/>
                </a:tc>
                <a:extLst>
                  <a:ext uri="{0D108BD9-81ED-4DB2-BD59-A6C34878D82A}">
                    <a16:rowId xmlns:a16="http://schemas.microsoft.com/office/drawing/2014/main" val="10018"/>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Polygon </a:t>
                      </a:r>
                    </a:p>
                  </a:txBody>
                  <a:tcPr/>
                </a:tc>
                <a:tc>
                  <a:txBody>
                    <a:bodyPr/>
                    <a:lstStyle/>
                    <a:p>
                      <a:r>
                        <a:rPr lang="en-GB" sz="680" b="0" dirty="0">
                          <a:latin typeface="Century Gothic" panose="020B0502020202020204" pitchFamily="34" charset="0"/>
                        </a:rPr>
                        <a:t>Polygon </a:t>
                      </a:r>
                    </a:p>
                  </a:txBody>
                  <a:tcPr/>
                </a:tc>
                <a:tc>
                  <a:txBody>
                    <a:bodyPr/>
                    <a:lstStyle/>
                    <a:p>
                      <a:r>
                        <a:rPr lang="en-GB" sz="680" b="0" dirty="0">
                          <a:latin typeface="Century Gothic" panose="020B0502020202020204" pitchFamily="34" charset="0"/>
                        </a:rPr>
                        <a:t>Polygon </a:t>
                      </a:r>
                    </a:p>
                  </a:txBody>
                  <a:tcPr/>
                </a:tc>
                <a:extLst>
                  <a:ext uri="{0D108BD9-81ED-4DB2-BD59-A6C34878D82A}">
                    <a16:rowId xmlns:a16="http://schemas.microsoft.com/office/drawing/2014/main" val="1001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Reflection </a:t>
                      </a:r>
                    </a:p>
                  </a:txBody>
                  <a:tcPr/>
                </a:tc>
                <a:tc>
                  <a:txBody>
                    <a:bodyPr/>
                    <a:lstStyle/>
                    <a:p>
                      <a:r>
                        <a:rPr lang="en-GB" sz="680" b="0" dirty="0">
                          <a:latin typeface="Century Gothic" panose="020B0502020202020204" pitchFamily="34" charset="0"/>
                        </a:rPr>
                        <a:t>Reflection </a:t>
                      </a:r>
                    </a:p>
                  </a:txBody>
                  <a:tcPr/>
                </a:tc>
                <a:extLst>
                  <a:ext uri="{0D108BD9-81ED-4DB2-BD59-A6C34878D82A}">
                    <a16:rowId xmlns:a16="http://schemas.microsoft.com/office/drawing/2014/main" val="1002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Co-ordinate plane </a:t>
                      </a:r>
                    </a:p>
                  </a:txBody>
                  <a:tcPr/>
                </a:tc>
                <a:extLst>
                  <a:ext uri="{0D108BD9-81ED-4DB2-BD59-A6C34878D82A}">
                    <a16:rowId xmlns:a16="http://schemas.microsoft.com/office/drawing/2014/main" val="10021"/>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Axes </a:t>
                      </a:r>
                    </a:p>
                  </a:txBody>
                  <a:tcPr/>
                </a:tc>
                <a:extLst>
                  <a:ext uri="{0D108BD9-81ED-4DB2-BD59-A6C34878D82A}">
                    <a16:rowId xmlns:a16="http://schemas.microsoft.com/office/drawing/2014/main" val="10022"/>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15</a:t>
            </a:fld>
            <a:endParaRPr lang="en-GB" dirty="0"/>
          </a:p>
        </p:txBody>
      </p:sp>
    </p:spTree>
    <p:extLst>
      <p:ext uri="{BB962C8B-B14F-4D97-AF65-F5344CB8AC3E}">
        <p14:creationId xmlns:p14="http://schemas.microsoft.com/office/powerpoint/2010/main" val="16180828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5071872"/>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Statistics</a:t>
                      </a: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80" b="1" dirty="0">
                          <a:latin typeface="Century Gothic" panose="020B0502020202020204" pitchFamily="34" charset="0"/>
                        </a:rPr>
                        <a:t>Year 1</a:t>
                      </a:r>
                    </a:p>
                  </a:txBody>
                  <a:tcPr/>
                </a:tc>
                <a:tc>
                  <a:txBody>
                    <a:bodyPr/>
                    <a:lstStyle/>
                    <a:p>
                      <a:r>
                        <a:rPr lang="en-GB" sz="680" b="1" dirty="0">
                          <a:latin typeface="Century Gothic" panose="020B0502020202020204" pitchFamily="34" charset="0"/>
                        </a:rPr>
                        <a:t>Year 2</a:t>
                      </a:r>
                    </a:p>
                  </a:txBody>
                  <a:tcPr/>
                </a:tc>
                <a:tc>
                  <a:txBody>
                    <a:bodyPr/>
                    <a:lstStyle/>
                    <a:p>
                      <a:r>
                        <a:rPr lang="en-GB" sz="680" b="1" dirty="0">
                          <a:latin typeface="Century Gothic" panose="020B0502020202020204" pitchFamily="34" charset="0"/>
                        </a:rPr>
                        <a:t>Year 3</a:t>
                      </a:r>
                    </a:p>
                  </a:txBody>
                  <a:tcPr/>
                </a:tc>
                <a:tc>
                  <a:txBody>
                    <a:bodyPr/>
                    <a:lstStyle/>
                    <a:p>
                      <a:r>
                        <a:rPr lang="en-GB" sz="680" b="1" dirty="0">
                          <a:latin typeface="Century Gothic" panose="020B0502020202020204" pitchFamily="34" charset="0"/>
                        </a:rPr>
                        <a:t>Year 4</a:t>
                      </a:r>
                    </a:p>
                  </a:txBody>
                  <a:tcPr/>
                </a:tc>
                <a:tc>
                  <a:txBody>
                    <a:bodyPr/>
                    <a:lstStyle/>
                    <a:p>
                      <a:r>
                        <a:rPr lang="en-GB" sz="680" b="1" dirty="0">
                          <a:latin typeface="Century Gothic" panose="020B0502020202020204" pitchFamily="34" charset="0"/>
                        </a:rPr>
                        <a:t>Year 5</a:t>
                      </a:r>
                    </a:p>
                  </a:txBody>
                  <a:tcPr/>
                </a:tc>
                <a:tc>
                  <a:txBody>
                    <a:bodyPr/>
                    <a:lstStyle/>
                    <a:p>
                      <a:r>
                        <a:rPr lang="en-GB" sz="68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Pictograms </a:t>
                      </a:r>
                    </a:p>
                  </a:txBody>
                  <a:tcPr/>
                </a:tc>
                <a:tc>
                  <a:txBody>
                    <a:bodyPr/>
                    <a:lstStyle/>
                    <a:p>
                      <a:r>
                        <a:rPr lang="en-GB" sz="680" b="0" dirty="0">
                          <a:latin typeface="Century Gothic" panose="020B0502020202020204" pitchFamily="34" charset="0"/>
                        </a:rPr>
                        <a:t>Pictograms </a:t>
                      </a:r>
                    </a:p>
                  </a:txBody>
                  <a:tcPr/>
                </a:tc>
                <a:tc>
                  <a:txBody>
                    <a:bodyPr/>
                    <a:lstStyle/>
                    <a:p>
                      <a:r>
                        <a:rPr lang="en-GB" sz="680" b="0" dirty="0">
                          <a:latin typeface="Century Gothic" panose="020B0502020202020204" pitchFamily="34" charset="0"/>
                        </a:rPr>
                        <a:t>Pictograms </a:t>
                      </a:r>
                    </a:p>
                  </a:txBody>
                  <a:tcPr/>
                </a:tc>
                <a:tc>
                  <a:txBody>
                    <a:bodyPr/>
                    <a:lstStyle/>
                    <a:p>
                      <a:r>
                        <a:rPr lang="en-GB" sz="680" b="0" dirty="0">
                          <a:latin typeface="Century Gothic" panose="020B0502020202020204" pitchFamily="34" charset="0"/>
                        </a:rPr>
                        <a:t>Pictograms </a:t>
                      </a:r>
                    </a:p>
                  </a:txBody>
                  <a:tcPr/>
                </a:tc>
                <a:tc>
                  <a:txBody>
                    <a:bodyPr/>
                    <a:lstStyle/>
                    <a:p>
                      <a:r>
                        <a:rPr lang="en-GB" sz="680" b="0" dirty="0">
                          <a:latin typeface="Century Gothic" panose="020B0502020202020204" pitchFamily="34" charset="0"/>
                        </a:rPr>
                        <a:t>Pictograms </a:t>
                      </a:r>
                    </a:p>
                  </a:txBody>
                  <a:tcPr/>
                </a:tc>
                <a:extLst>
                  <a:ext uri="{0D108BD9-81ED-4DB2-BD59-A6C34878D82A}">
                    <a16:rowId xmlns:a16="http://schemas.microsoft.com/office/drawing/2014/main" val="10002"/>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Tally chart</a:t>
                      </a:r>
                    </a:p>
                  </a:txBody>
                  <a:tcPr/>
                </a:tc>
                <a:tc>
                  <a:txBody>
                    <a:bodyPr/>
                    <a:lstStyle/>
                    <a:p>
                      <a:r>
                        <a:rPr lang="en-GB" sz="680" b="0" dirty="0">
                          <a:latin typeface="Century Gothic" panose="020B0502020202020204" pitchFamily="34" charset="0"/>
                        </a:rPr>
                        <a:t>Tally chart</a:t>
                      </a:r>
                    </a:p>
                  </a:txBody>
                  <a:tcPr/>
                </a:tc>
                <a:tc>
                  <a:txBody>
                    <a:bodyPr/>
                    <a:lstStyle/>
                    <a:p>
                      <a:r>
                        <a:rPr lang="en-GB" sz="680" b="0" dirty="0">
                          <a:latin typeface="Century Gothic" panose="020B0502020202020204" pitchFamily="34" charset="0"/>
                        </a:rPr>
                        <a:t>Tally chart</a:t>
                      </a:r>
                    </a:p>
                  </a:txBody>
                  <a:tcPr/>
                </a:tc>
                <a:tc>
                  <a:txBody>
                    <a:bodyPr/>
                    <a:lstStyle/>
                    <a:p>
                      <a:r>
                        <a:rPr lang="en-GB" sz="680" b="0" dirty="0">
                          <a:latin typeface="Century Gothic" panose="020B0502020202020204" pitchFamily="34" charset="0"/>
                        </a:rPr>
                        <a:t>Tally chart</a:t>
                      </a:r>
                    </a:p>
                  </a:txBody>
                  <a:tcPr/>
                </a:tc>
                <a:tc>
                  <a:txBody>
                    <a:bodyPr/>
                    <a:lstStyle/>
                    <a:p>
                      <a:r>
                        <a:rPr lang="en-GB" sz="680" b="0" dirty="0">
                          <a:latin typeface="Century Gothic" panose="020B0502020202020204" pitchFamily="34" charset="0"/>
                        </a:rPr>
                        <a:t>Tally chart</a:t>
                      </a:r>
                    </a:p>
                  </a:txBody>
                  <a:tcPr/>
                </a:tc>
                <a:extLst>
                  <a:ext uri="{0D108BD9-81ED-4DB2-BD59-A6C34878D82A}">
                    <a16:rowId xmlns:a16="http://schemas.microsoft.com/office/drawing/2014/main" val="10003"/>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Block diagram</a:t>
                      </a:r>
                    </a:p>
                  </a:txBody>
                  <a:tcPr/>
                </a:tc>
                <a:tc>
                  <a:txBody>
                    <a:bodyPr/>
                    <a:lstStyle/>
                    <a:p>
                      <a:r>
                        <a:rPr lang="en-GB" sz="680" b="0" dirty="0">
                          <a:latin typeface="Century Gothic" panose="020B0502020202020204" pitchFamily="34" charset="0"/>
                        </a:rPr>
                        <a:t>Block diagram</a:t>
                      </a:r>
                    </a:p>
                  </a:txBody>
                  <a:tcPr/>
                </a:tc>
                <a:tc>
                  <a:txBody>
                    <a:bodyPr/>
                    <a:lstStyle/>
                    <a:p>
                      <a:r>
                        <a:rPr lang="en-GB" sz="680" b="0" dirty="0">
                          <a:latin typeface="Century Gothic" panose="020B0502020202020204" pitchFamily="34" charset="0"/>
                        </a:rPr>
                        <a:t>Block diagram</a:t>
                      </a:r>
                    </a:p>
                  </a:txBody>
                  <a:tcPr/>
                </a:tc>
                <a:tc>
                  <a:txBody>
                    <a:bodyPr/>
                    <a:lstStyle/>
                    <a:p>
                      <a:r>
                        <a:rPr lang="en-GB" sz="680" b="0" dirty="0">
                          <a:latin typeface="Century Gothic" panose="020B0502020202020204" pitchFamily="34" charset="0"/>
                        </a:rPr>
                        <a:t>Block diagram</a:t>
                      </a:r>
                    </a:p>
                  </a:txBody>
                  <a:tcPr/>
                </a:tc>
                <a:tc>
                  <a:txBody>
                    <a:bodyPr/>
                    <a:lstStyle/>
                    <a:p>
                      <a:r>
                        <a:rPr lang="en-GB" sz="680" b="0" dirty="0">
                          <a:latin typeface="Century Gothic" panose="020B0502020202020204" pitchFamily="34" charset="0"/>
                        </a:rPr>
                        <a:t>Block diagram</a:t>
                      </a:r>
                    </a:p>
                  </a:txBody>
                  <a:tcPr/>
                </a:tc>
                <a:extLst>
                  <a:ext uri="{0D108BD9-81ED-4DB2-BD59-A6C34878D82A}">
                    <a16:rowId xmlns:a16="http://schemas.microsoft.com/office/drawing/2014/main" val="10004"/>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Simple table </a:t>
                      </a:r>
                    </a:p>
                  </a:txBody>
                  <a:tcPr/>
                </a:tc>
                <a:tc>
                  <a:txBody>
                    <a:bodyPr/>
                    <a:lstStyle/>
                    <a:p>
                      <a:r>
                        <a:rPr lang="en-GB" sz="680" b="0" dirty="0">
                          <a:latin typeface="Century Gothic" panose="020B0502020202020204" pitchFamily="34" charset="0"/>
                        </a:rPr>
                        <a:t>Simple table </a:t>
                      </a:r>
                    </a:p>
                  </a:txBody>
                  <a:tcPr/>
                </a:tc>
                <a:tc>
                  <a:txBody>
                    <a:bodyPr/>
                    <a:lstStyle/>
                    <a:p>
                      <a:r>
                        <a:rPr lang="en-GB" sz="680" b="0" dirty="0">
                          <a:latin typeface="Century Gothic" panose="020B0502020202020204" pitchFamily="34" charset="0"/>
                        </a:rPr>
                        <a:t>Simple table </a:t>
                      </a:r>
                    </a:p>
                  </a:txBody>
                  <a:tcPr/>
                </a:tc>
                <a:tc>
                  <a:txBody>
                    <a:bodyPr/>
                    <a:lstStyle/>
                    <a:p>
                      <a:r>
                        <a:rPr lang="en-GB" sz="680" b="0" dirty="0">
                          <a:latin typeface="Century Gothic" panose="020B0502020202020204" pitchFamily="34" charset="0"/>
                        </a:rPr>
                        <a:t>Simple table </a:t>
                      </a:r>
                    </a:p>
                  </a:txBody>
                  <a:tcPr/>
                </a:tc>
                <a:tc>
                  <a:txBody>
                    <a:bodyPr/>
                    <a:lstStyle/>
                    <a:p>
                      <a:r>
                        <a:rPr lang="en-GB" sz="680" b="0" dirty="0">
                          <a:latin typeface="Century Gothic" panose="020B0502020202020204" pitchFamily="34" charset="0"/>
                        </a:rPr>
                        <a:t>Simple table </a:t>
                      </a:r>
                    </a:p>
                  </a:txBody>
                  <a:tcPr/>
                </a:tc>
                <a:extLst>
                  <a:ext uri="{0D108BD9-81ED-4DB2-BD59-A6C34878D82A}">
                    <a16:rowId xmlns:a16="http://schemas.microsoft.com/office/drawing/2014/main" val="10005"/>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Table </a:t>
                      </a:r>
                    </a:p>
                  </a:txBody>
                  <a:tcPr/>
                </a:tc>
                <a:tc>
                  <a:txBody>
                    <a:bodyPr/>
                    <a:lstStyle/>
                    <a:p>
                      <a:r>
                        <a:rPr lang="en-GB" sz="680" b="0" dirty="0">
                          <a:latin typeface="Century Gothic" panose="020B0502020202020204" pitchFamily="34" charset="0"/>
                        </a:rPr>
                        <a:t>Table </a:t>
                      </a:r>
                    </a:p>
                  </a:txBody>
                  <a:tcPr/>
                </a:tc>
                <a:tc>
                  <a:txBody>
                    <a:bodyPr/>
                    <a:lstStyle/>
                    <a:p>
                      <a:r>
                        <a:rPr lang="en-GB" sz="680" b="0" dirty="0">
                          <a:latin typeface="Century Gothic" panose="020B0502020202020204" pitchFamily="34" charset="0"/>
                        </a:rPr>
                        <a:t>Table </a:t>
                      </a:r>
                    </a:p>
                  </a:txBody>
                  <a:tcPr/>
                </a:tc>
                <a:tc>
                  <a:txBody>
                    <a:bodyPr/>
                    <a:lstStyle/>
                    <a:p>
                      <a:r>
                        <a:rPr lang="en-GB" sz="680" b="0" dirty="0">
                          <a:latin typeface="Century Gothic" panose="020B0502020202020204" pitchFamily="34" charset="0"/>
                        </a:rPr>
                        <a:t>Table </a:t>
                      </a:r>
                    </a:p>
                  </a:txBody>
                  <a:tcPr/>
                </a:tc>
                <a:extLst>
                  <a:ext uri="{0D108BD9-81ED-4DB2-BD59-A6C34878D82A}">
                    <a16:rowId xmlns:a16="http://schemas.microsoft.com/office/drawing/2014/main" val="10006"/>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Timetable </a:t>
                      </a:r>
                    </a:p>
                  </a:txBody>
                  <a:tcPr/>
                </a:tc>
                <a:tc>
                  <a:txBody>
                    <a:bodyPr/>
                    <a:lstStyle/>
                    <a:p>
                      <a:r>
                        <a:rPr lang="en-GB" sz="680" b="0" dirty="0">
                          <a:latin typeface="Century Gothic" panose="020B0502020202020204" pitchFamily="34" charset="0"/>
                        </a:rPr>
                        <a:t>Timetable </a:t>
                      </a:r>
                    </a:p>
                  </a:txBody>
                  <a:tcPr/>
                </a:tc>
                <a:extLst>
                  <a:ext uri="{0D108BD9-81ED-4DB2-BD59-A6C34878D82A}">
                    <a16:rowId xmlns:a16="http://schemas.microsoft.com/office/drawing/2014/main" val="10007"/>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Bar chart </a:t>
                      </a:r>
                    </a:p>
                  </a:txBody>
                  <a:tcPr/>
                </a:tc>
                <a:tc>
                  <a:txBody>
                    <a:bodyPr/>
                    <a:lstStyle/>
                    <a:p>
                      <a:r>
                        <a:rPr lang="en-GB" sz="680" b="0" dirty="0">
                          <a:latin typeface="Century Gothic" panose="020B0502020202020204" pitchFamily="34" charset="0"/>
                        </a:rPr>
                        <a:t>Bar chart </a:t>
                      </a:r>
                    </a:p>
                  </a:txBody>
                  <a:tcPr/>
                </a:tc>
                <a:tc>
                  <a:txBody>
                    <a:bodyPr/>
                    <a:lstStyle/>
                    <a:p>
                      <a:r>
                        <a:rPr lang="en-GB" sz="680" b="0" dirty="0">
                          <a:latin typeface="Century Gothic" panose="020B0502020202020204" pitchFamily="34" charset="0"/>
                        </a:rPr>
                        <a:t>Bar chart </a:t>
                      </a:r>
                    </a:p>
                  </a:txBody>
                  <a:tcPr/>
                </a:tc>
                <a:tc>
                  <a:txBody>
                    <a:bodyPr/>
                    <a:lstStyle/>
                    <a:p>
                      <a:r>
                        <a:rPr lang="en-GB" sz="680" b="0" dirty="0">
                          <a:latin typeface="Century Gothic" panose="020B0502020202020204" pitchFamily="34" charset="0"/>
                        </a:rPr>
                        <a:t>Bar chart </a:t>
                      </a:r>
                    </a:p>
                  </a:txBody>
                  <a:tcPr/>
                </a:tc>
                <a:extLst>
                  <a:ext uri="{0D108BD9-81ED-4DB2-BD59-A6C34878D82A}">
                    <a16:rowId xmlns:a16="http://schemas.microsoft.com/office/drawing/2014/main" val="10008"/>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Time graph </a:t>
                      </a:r>
                    </a:p>
                  </a:txBody>
                  <a:tcPr/>
                </a:tc>
                <a:tc>
                  <a:txBody>
                    <a:bodyPr/>
                    <a:lstStyle/>
                    <a:p>
                      <a:r>
                        <a:rPr lang="en-GB" sz="680" b="0" dirty="0">
                          <a:latin typeface="Century Gothic" panose="020B0502020202020204" pitchFamily="34" charset="0"/>
                        </a:rPr>
                        <a:t>Time graph </a:t>
                      </a:r>
                    </a:p>
                  </a:txBody>
                  <a:tcPr/>
                </a:tc>
                <a:tc>
                  <a:txBody>
                    <a:bodyPr/>
                    <a:lstStyle/>
                    <a:p>
                      <a:r>
                        <a:rPr lang="en-GB" sz="680" b="0" dirty="0">
                          <a:latin typeface="Century Gothic" panose="020B0502020202020204" pitchFamily="34" charset="0"/>
                        </a:rPr>
                        <a:t>Time graph </a:t>
                      </a:r>
                    </a:p>
                  </a:txBody>
                  <a:tcPr/>
                </a:tc>
                <a:extLst>
                  <a:ext uri="{0D108BD9-81ED-4DB2-BD59-A6C34878D82A}">
                    <a16:rowId xmlns:a16="http://schemas.microsoft.com/office/drawing/2014/main" val="1000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Discrete data </a:t>
                      </a:r>
                    </a:p>
                  </a:txBody>
                  <a:tcPr/>
                </a:tc>
                <a:tc>
                  <a:txBody>
                    <a:bodyPr/>
                    <a:lstStyle/>
                    <a:p>
                      <a:r>
                        <a:rPr lang="en-GB" sz="680" b="0" dirty="0">
                          <a:latin typeface="Century Gothic" panose="020B0502020202020204" pitchFamily="34" charset="0"/>
                        </a:rPr>
                        <a:t>Discrete data </a:t>
                      </a:r>
                    </a:p>
                  </a:txBody>
                  <a:tcPr/>
                </a:tc>
                <a:tc>
                  <a:txBody>
                    <a:bodyPr/>
                    <a:lstStyle/>
                    <a:p>
                      <a:r>
                        <a:rPr lang="en-GB" sz="680" b="0" dirty="0">
                          <a:latin typeface="Century Gothic" panose="020B0502020202020204" pitchFamily="34" charset="0"/>
                        </a:rPr>
                        <a:t>Discrete data </a:t>
                      </a:r>
                    </a:p>
                  </a:txBody>
                  <a:tcPr/>
                </a:tc>
                <a:extLst>
                  <a:ext uri="{0D108BD9-81ED-4DB2-BD59-A6C34878D82A}">
                    <a16:rowId xmlns:a16="http://schemas.microsoft.com/office/drawing/2014/main" val="1001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Continuous data </a:t>
                      </a:r>
                    </a:p>
                  </a:txBody>
                  <a:tcPr/>
                </a:tc>
                <a:tc>
                  <a:txBody>
                    <a:bodyPr/>
                    <a:lstStyle/>
                    <a:p>
                      <a:r>
                        <a:rPr lang="en-GB" sz="680" b="0" dirty="0">
                          <a:latin typeface="Century Gothic" panose="020B0502020202020204" pitchFamily="34" charset="0"/>
                        </a:rPr>
                        <a:t>Continuous data </a:t>
                      </a:r>
                    </a:p>
                  </a:txBody>
                  <a:tcPr/>
                </a:tc>
                <a:tc>
                  <a:txBody>
                    <a:bodyPr/>
                    <a:lstStyle/>
                    <a:p>
                      <a:r>
                        <a:rPr lang="en-GB" sz="680" b="0" dirty="0">
                          <a:latin typeface="Century Gothic" panose="020B0502020202020204" pitchFamily="34" charset="0"/>
                        </a:rPr>
                        <a:t>Continuous data </a:t>
                      </a:r>
                    </a:p>
                  </a:txBody>
                  <a:tcPr/>
                </a:tc>
                <a:extLst>
                  <a:ext uri="{0D108BD9-81ED-4DB2-BD59-A6C34878D82A}">
                    <a16:rowId xmlns:a16="http://schemas.microsoft.com/office/drawing/2014/main" val="10011"/>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Line graph</a:t>
                      </a:r>
                      <a:r>
                        <a:rPr lang="en-GB" sz="680" b="0" dirty="0">
                          <a:latin typeface="Century Gothic" panose="020B0502020202020204" pitchFamily="34" charset="0"/>
                        </a:rPr>
                        <a:t> </a:t>
                      </a:r>
                    </a:p>
                  </a:txBody>
                  <a:tcPr/>
                </a:tc>
                <a:tc>
                  <a:txBody>
                    <a:bodyPr/>
                    <a:lstStyle/>
                    <a:p>
                      <a:r>
                        <a:rPr lang="en-GB" sz="680" b="0" dirty="0">
                          <a:latin typeface="Century Gothic" panose="020B0502020202020204" pitchFamily="34" charset="0"/>
                        </a:rPr>
                        <a:t>Line graph </a:t>
                      </a:r>
                    </a:p>
                  </a:txBody>
                  <a:tcPr/>
                </a:tc>
                <a:extLst>
                  <a:ext uri="{0D108BD9-81ED-4DB2-BD59-A6C34878D82A}">
                    <a16:rowId xmlns:a16="http://schemas.microsoft.com/office/drawing/2014/main" val="10012"/>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Pie chart </a:t>
                      </a:r>
                    </a:p>
                  </a:txBody>
                  <a:tcPr/>
                </a:tc>
                <a:extLst>
                  <a:ext uri="{0D108BD9-81ED-4DB2-BD59-A6C34878D82A}">
                    <a16:rowId xmlns:a16="http://schemas.microsoft.com/office/drawing/2014/main" val="10013"/>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Category </a:t>
                      </a:r>
                    </a:p>
                  </a:txBody>
                  <a:tcPr/>
                </a:tc>
                <a:tc>
                  <a:txBody>
                    <a:bodyPr/>
                    <a:lstStyle/>
                    <a:p>
                      <a:r>
                        <a:rPr lang="en-GB" sz="680" b="0" dirty="0">
                          <a:latin typeface="Century Gothic" panose="020B0502020202020204" pitchFamily="34" charset="0"/>
                        </a:rPr>
                        <a:t>Category </a:t>
                      </a:r>
                    </a:p>
                  </a:txBody>
                  <a:tcPr/>
                </a:tc>
                <a:tc>
                  <a:txBody>
                    <a:bodyPr/>
                    <a:lstStyle/>
                    <a:p>
                      <a:r>
                        <a:rPr lang="en-GB" sz="680" b="0" dirty="0">
                          <a:latin typeface="Century Gothic" panose="020B0502020202020204" pitchFamily="34" charset="0"/>
                        </a:rPr>
                        <a:t>Category </a:t>
                      </a:r>
                    </a:p>
                  </a:txBody>
                  <a:tcPr/>
                </a:tc>
                <a:tc>
                  <a:txBody>
                    <a:bodyPr/>
                    <a:lstStyle/>
                    <a:p>
                      <a:r>
                        <a:rPr lang="en-GB" sz="680" b="0" dirty="0">
                          <a:latin typeface="Century Gothic" panose="020B0502020202020204" pitchFamily="34" charset="0"/>
                        </a:rPr>
                        <a:t>Category </a:t>
                      </a:r>
                    </a:p>
                  </a:txBody>
                  <a:tcPr/>
                </a:tc>
                <a:tc>
                  <a:txBody>
                    <a:bodyPr/>
                    <a:lstStyle/>
                    <a:p>
                      <a:r>
                        <a:rPr lang="en-GB" sz="680" b="0" dirty="0">
                          <a:latin typeface="Century Gothic" panose="020B0502020202020204" pitchFamily="34" charset="0"/>
                        </a:rPr>
                        <a:t>Category </a:t>
                      </a:r>
                    </a:p>
                  </a:txBody>
                  <a:tcPr/>
                </a:tc>
                <a:extLst>
                  <a:ext uri="{0D108BD9-81ED-4DB2-BD59-A6C34878D82A}">
                    <a16:rowId xmlns:a16="http://schemas.microsoft.com/office/drawing/2014/main" val="10014"/>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Sorting </a:t>
                      </a:r>
                    </a:p>
                  </a:txBody>
                  <a:tcPr/>
                </a:tc>
                <a:tc>
                  <a:txBody>
                    <a:bodyPr/>
                    <a:lstStyle/>
                    <a:p>
                      <a:r>
                        <a:rPr lang="en-GB" sz="680" b="0" dirty="0">
                          <a:latin typeface="Century Gothic" panose="020B0502020202020204" pitchFamily="34" charset="0"/>
                        </a:rPr>
                        <a:t>Sorting </a:t>
                      </a:r>
                    </a:p>
                  </a:txBody>
                  <a:tcPr/>
                </a:tc>
                <a:tc>
                  <a:txBody>
                    <a:bodyPr/>
                    <a:lstStyle/>
                    <a:p>
                      <a:r>
                        <a:rPr lang="en-GB" sz="680" b="0" dirty="0">
                          <a:latin typeface="Century Gothic" panose="020B0502020202020204" pitchFamily="34" charset="0"/>
                        </a:rPr>
                        <a:t>Sorting </a:t>
                      </a:r>
                    </a:p>
                  </a:txBody>
                  <a:tcPr/>
                </a:tc>
                <a:tc>
                  <a:txBody>
                    <a:bodyPr/>
                    <a:lstStyle/>
                    <a:p>
                      <a:r>
                        <a:rPr lang="en-GB" sz="680" b="0" dirty="0">
                          <a:latin typeface="Century Gothic" panose="020B0502020202020204" pitchFamily="34" charset="0"/>
                        </a:rPr>
                        <a:t>Sorting </a:t>
                      </a:r>
                    </a:p>
                  </a:txBody>
                  <a:tcPr/>
                </a:tc>
                <a:tc>
                  <a:txBody>
                    <a:bodyPr/>
                    <a:lstStyle/>
                    <a:p>
                      <a:r>
                        <a:rPr lang="en-GB" sz="680" b="0" dirty="0">
                          <a:latin typeface="Century Gothic" panose="020B0502020202020204" pitchFamily="34" charset="0"/>
                        </a:rPr>
                        <a:t>Sorting </a:t>
                      </a:r>
                    </a:p>
                  </a:txBody>
                  <a:tcPr/>
                </a:tc>
                <a:extLst>
                  <a:ext uri="{0D108BD9-81ED-4DB2-BD59-A6C34878D82A}">
                    <a16:rowId xmlns:a16="http://schemas.microsoft.com/office/drawing/2014/main" val="10015"/>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Totalling </a:t>
                      </a:r>
                    </a:p>
                  </a:txBody>
                  <a:tcPr/>
                </a:tc>
                <a:tc>
                  <a:txBody>
                    <a:bodyPr/>
                    <a:lstStyle/>
                    <a:p>
                      <a:r>
                        <a:rPr lang="en-GB" sz="680" b="0" dirty="0">
                          <a:latin typeface="Century Gothic" panose="020B0502020202020204" pitchFamily="34" charset="0"/>
                        </a:rPr>
                        <a:t>Totalling </a:t>
                      </a:r>
                    </a:p>
                  </a:txBody>
                  <a:tcPr/>
                </a:tc>
                <a:tc>
                  <a:txBody>
                    <a:bodyPr/>
                    <a:lstStyle/>
                    <a:p>
                      <a:r>
                        <a:rPr lang="en-GB" sz="680" b="0" dirty="0">
                          <a:latin typeface="Century Gothic" panose="020B0502020202020204" pitchFamily="34" charset="0"/>
                        </a:rPr>
                        <a:t>Totalling </a:t>
                      </a:r>
                    </a:p>
                  </a:txBody>
                  <a:tcPr/>
                </a:tc>
                <a:tc>
                  <a:txBody>
                    <a:bodyPr/>
                    <a:lstStyle/>
                    <a:p>
                      <a:r>
                        <a:rPr lang="en-GB" sz="680" b="0" dirty="0">
                          <a:latin typeface="Century Gothic" panose="020B0502020202020204" pitchFamily="34" charset="0"/>
                        </a:rPr>
                        <a:t>Totalling </a:t>
                      </a:r>
                    </a:p>
                  </a:txBody>
                  <a:tcPr/>
                </a:tc>
                <a:tc>
                  <a:txBody>
                    <a:bodyPr/>
                    <a:lstStyle/>
                    <a:p>
                      <a:r>
                        <a:rPr lang="en-GB" sz="680" b="0" dirty="0">
                          <a:latin typeface="Century Gothic" panose="020B0502020202020204" pitchFamily="34" charset="0"/>
                        </a:rPr>
                        <a:t>Totalling </a:t>
                      </a:r>
                    </a:p>
                  </a:txBody>
                  <a:tcPr/>
                </a:tc>
                <a:extLst>
                  <a:ext uri="{0D108BD9-81ED-4DB2-BD59-A6C34878D82A}">
                    <a16:rowId xmlns:a16="http://schemas.microsoft.com/office/drawing/2014/main" val="10016"/>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Comparing </a:t>
                      </a:r>
                    </a:p>
                  </a:txBody>
                  <a:tcPr/>
                </a:tc>
                <a:tc>
                  <a:txBody>
                    <a:bodyPr/>
                    <a:lstStyle/>
                    <a:p>
                      <a:r>
                        <a:rPr lang="en-GB" sz="680" b="0" dirty="0">
                          <a:latin typeface="Century Gothic" panose="020B0502020202020204" pitchFamily="34" charset="0"/>
                        </a:rPr>
                        <a:t>Comparing </a:t>
                      </a:r>
                    </a:p>
                  </a:txBody>
                  <a:tcPr/>
                </a:tc>
                <a:tc>
                  <a:txBody>
                    <a:bodyPr/>
                    <a:lstStyle/>
                    <a:p>
                      <a:r>
                        <a:rPr lang="en-GB" sz="680" b="0" dirty="0">
                          <a:latin typeface="Century Gothic" panose="020B0502020202020204" pitchFamily="34" charset="0"/>
                        </a:rPr>
                        <a:t>Comparing </a:t>
                      </a:r>
                    </a:p>
                  </a:txBody>
                  <a:tcPr/>
                </a:tc>
                <a:tc>
                  <a:txBody>
                    <a:bodyPr/>
                    <a:lstStyle/>
                    <a:p>
                      <a:r>
                        <a:rPr lang="en-GB" sz="680" b="0" dirty="0">
                          <a:latin typeface="Century Gothic" panose="020B0502020202020204" pitchFamily="34" charset="0"/>
                        </a:rPr>
                        <a:t>Comparing </a:t>
                      </a:r>
                    </a:p>
                  </a:txBody>
                  <a:tcPr/>
                </a:tc>
                <a:tc>
                  <a:txBody>
                    <a:bodyPr/>
                    <a:lstStyle/>
                    <a:p>
                      <a:r>
                        <a:rPr lang="en-GB" sz="680" b="0" dirty="0">
                          <a:latin typeface="Century Gothic" panose="020B0502020202020204" pitchFamily="34" charset="0"/>
                        </a:rPr>
                        <a:t>Comparing </a:t>
                      </a:r>
                    </a:p>
                  </a:txBody>
                  <a:tcPr/>
                </a:tc>
                <a:extLst>
                  <a:ext uri="{0D108BD9-81ED-4DB2-BD59-A6C34878D82A}">
                    <a16:rowId xmlns:a16="http://schemas.microsoft.com/office/drawing/2014/main" val="10017"/>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Comparison problem</a:t>
                      </a:r>
                    </a:p>
                  </a:txBody>
                  <a:tcPr/>
                </a:tc>
                <a:tc>
                  <a:txBody>
                    <a:bodyPr/>
                    <a:lstStyle/>
                    <a:p>
                      <a:r>
                        <a:rPr lang="en-GB" sz="680" b="0" dirty="0">
                          <a:latin typeface="Century Gothic" panose="020B0502020202020204" pitchFamily="34" charset="0"/>
                        </a:rPr>
                        <a:t>Comparison problem</a:t>
                      </a:r>
                    </a:p>
                  </a:txBody>
                  <a:tcPr/>
                </a:tc>
                <a:tc>
                  <a:txBody>
                    <a:bodyPr/>
                    <a:lstStyle/>
                    <a:p>
                      <a:r>
                        <a:rPr lang="en-GB" sz="680" b="0" dirty="0">
                          <a:latin typeface="Century Gothic" panose="020B0502020202020204" pitchFamily="34" charset="0"/>
                        </a:rPr>
                        <a:t>Comparison problem</a:t>
                      </a:r>
                    </a:p>
                  </a:txBody>
                  <a:tcPr/>
                </a:tc>
                <a:extLst>
                  <a:ext uri="{0D108BD9-81ED-4DB2-BD59-A6C34878D82A}">
                    <a16:rowId xmlns:a16="http://schemas.microsoft.com/office/drawing/2014/main" val="10018"/>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Sum problem </a:t>
                      </a:r>
                    </a:p>
                  </a:txBody>
                  <a:tcPr/>
                </a:tc>
                <a:tc>
                  <a:txBody>
                    <a:bodyPr/>
                    <a:lstStyle/>
                    <a:p>
                      <a:r>
                        <a:rPr lang="en-GB" sz="680" b="0" dirty="0">
                          <a:latin typeface="Century Gothic" panose="020B0502020202020204" pitchFamily="34" charset="0"/>
                        </a:rPr>
                        <a:t>Sum problem </a:t>
                      </a:r>
                    </a:p>
                  </a:txBody>
                  <a:tcPr/>
                </a:tc>
                <a:tc>
                  <a:txBody>
                    <a:bodyPr/>
                    <a:lstStyle/>
                    <a:p>
                      <a:r>
                        <a:rPr lang="en-GB" sz="680" b="0" dirty="0">
                          <a:latin typeface="Century Gothic" panose="020B0502020202020204" pitchFamily="34" charset="0"/>
                        </a:rPr>
                        <a:t>Sum problem </a:t>
                      </a:r>
                    </a:p>
                  </a:txBody>
                  <a:tcPr/>
                </a:tc>
                <a:extLst>
                  <a:ext uri="{0D108BD9-81ED-4DB2-BD59-A6C34878D82A}">
                    <a16:rowId xmlns:a16="http://schemas.microsoft.com/office/drawing/2014/main" val="1001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Difference</a:t>
                      </a:r>
                      <a:r>
                        <a:rPr lang="en-GB" sz="680" b="1" baseline="0" dirty="0">
                          <a:latin typeface="Century Gothic" panose="020B0502020202020204" pitchFamily="34" charset="0"/>
                        </a:rPr>
                        <a:t> problem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Difference</a:t>
                      </a:r>
                      <a:r>
                        <a:rPr lang="en-GB" sz="680" b="0" baseline="0" dirty="0">
                          <a:latin typeface="Century Gothic" panose="020B0502020202020204" pitchFamily="34" charset="0"/>
                        </a:rPr>
                        <a:t> problem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Difference</a:t>
                      </a:r>
                      <a:r>
                        <a:rPr lang="en-GB" sz="680" b="0" baseline="0" dirty="0">
                          <a:latin typeface="Century Gothic" panose="020B0502020202020204" pitchFamily="34" charset="0"/>
                        </a:rPr>
                        <a:t> problem </a:t>
                      </a:r>
                      <a:endParaRPr lang="en-GB" sz="680" b="0" dirty="0">
                        <a:latin typeface="Century Gothic" panose="020B0502020202020204" pitchFamily="34" charset="0"/>
                      </a:endParaRPr>
                    </a:p>
                  </a:txBody>
                  <a:tcPr/>
                </a:tc>
                <a:extLst>
                  <a:ext uri="{0D108BD9-81ED-4DB2-BD59-A6C34878D82A}">
                    <a16:rowId xmlns:a16="http://schemas.microsoft.com/office/drawing/2014/main" val="1002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One step problem </a:t>
                      </a:r>
                    </a:p>
                  </a:txBody>
                  <a:tcPr/>
                </a:tc>
                <a:tc>
                  <a:txBody>
                    <a:bodyPr/>
                    <a:lstStyle/>
                    <a:p>
                      <a:r>
                        <a:rPr lang="en-GB" sz="680" b="0" dirty="0">
                          <a:latin typeface="Century Gothic" panose="020B0502020202020204" pitchFamily="34" charset="0"/>
                        </a:rPr>
                        <a:t>One step problem </a:t>
                      </a:r>
                    </a:p>
                  </a:txBody>
                  <a:tcPr/>
                </a:tc>
                <a:tc>
                  <a:txBody>
                    <a:bodyPr/>
                    <a:lstStyle/>
                    <a:p>
                      <a:r>
                        <a:rPr lang="en-GB" sz="680" b="0" dirty="0">
                          <a:latin typeface="Century Gothic" panose="020B0502020202020204" pitchFamily="34" charset="0"/>
                        </a:rPr>
                        <a:t>One step problem </a:t>
                      </a:r>
                    </a:p>
                  </a:txBody>
                  <a:tcPr/>
                </a:tc>
                <a:tc>
                  <a:txBody>
                    <a:bodyPr/>
                    <a:lstStyle/>
                    <a:p>
                      <a:r>
                        <a:rPr lang="en-GB" sz="680" b="0" dirty="0">
                          <a:latin typeface="Century Gothic" panose="020B0502020202020204" pitchFamily="34" charset="0"/>
                        </a:rPr>
                        <a:t>One step problem </a:t>
                      </a:r>
                    </a:p>
                  </a:txBody>
                  <a:tcPr/>
                </a:tc>
                <a:extLst>
                  <a:ext uri="{0D108BD9-81ED-4DB2-BD59-A6C34878D82A}">
                    <a16:rowId xmlns:a16="http://schemas.microsoft.com/office/drawing/2014/main" val="10021"/>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Two step problem </a:t>
                      </a:r>
                    </a:p>
                  </a:txBody>
                  <a:tcPr/>
                </a:tc>
                <a:tc>
                  <a:txBody>
                    <a:bodyPr/>
                    <a:lstStyle/>
                    <a:p>
                      <a:r>
                        <a:rPr lang="en-GB" sz="680" b="0" dirty="0">
                          <a:latin typeface="Century Gothic" panose="020B0502020202020204" pitchFamily="34" charset="0"/>
                        </a:rPr>
                        <a:t>Two step problem </a:t>
                      </a:r>
                    </a:p>
                  </a:txBody>
                  <a:tcPr/>
                </a:tc>
                <a:tc>
                  <a:txBody>
                    <a:bodyPr/>
                    <a:lstStyle/>
                    <a:p>
                      <a:r>
                        <a:rPr lang="en-GB" sz="680" b="0" dirty="0">
                          <a:latin typeface="Century Gothic" panose="020B0502020202020204" pitchFamily="34" charset="0"/>
                        </a:rPr>
                        <a:t>Two step problem </a:t>
                      </a:r>
                    </a:p>
                  </a:txBody>
                  <a:tcPr/>
                </a:tc>
                <a:tc>
                  <a:txBody>
                    <a:bodyPr/>
                    <a:lstStyle/>
                    <a:p>
                      <a:r>
                        <a:rPr lang="en-GB" sz="680" b="0" dirty="0">
                          <a:latin typeface="Century Gothic" panose="020B0502020202020204" pitchFamily="34" charset="0"/>
                        </a:rPr>
                        <a:t>Two step problem </a:t>
                      </a:r>
                    </a:p>
                  </a:txBody>
                  <a:tcPr/>
                </a:tc>
                <a:extLst>
                  <a:ext uri="{0D108BD9-81ED-4DB2-BD59-A6C34878D82A}">
                    <a16:rowId xmlns:a16="http://schemas.microsoft.com/office/drawing/2014/main" val="10022"/>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Calculate </a:t>
                      </a:r>
                    </a:p>
                  </a:txBody>
                  <a:tcPr/>
                </a:tc>
                <a:extLst>
                  <a:ext uri="{0D108BD9-81ED-4DB2-BD59-A6C34878D82A}">
                    <a16:rowId xmlns:a16="http://schemas.microsoft.com/office/drawing/2014/main" val="10023"/>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Interpret </a:t>
                      </a:r>
                    </a:p>
                  </a:txBody>
                  <a:tcPr/>
                </a:tc>
                <a:extLst>
                  <a:ext uri="{0D108BD9-81ED-4DB2-BD59-A6C34878D82A}">
                    <a16:rowId xmlns:a16="http://schemas.microsoft.com/office/drawing/2014/main" val="10024"/>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Mean</a:t>
                      </a:r>
                      <a:r>
                        <a:rPr lang="en-GB" sz="680" b="1" baseline="0" dirty="0">
                          <a:latin typeface="Century Gothic" panose="020B0502020202020204" pitchFamily="34" charset="0"/>
                        </a:rPr>
                        <a:t> as an average </a:t>
                      </a:r>
                      <a:endParaRPr lang="en-GB" sz="680" b="1" dirty="0">
                        <a:latin typeface="Century Gothic" panose="020B0502020202020204" pitchFamily="34" charset="0"/>
                      </a:endParaRPr>
                    </a:p>
                  </a:txBody>
                  <a:tcPr/>
                </a:tc>
                <a:extLst>
                  <a:ext uri="{0D108BD9-81ED-4DB2-BD59-A6C34878D82A}">
                    <a16:rowId xmlns:a16="http://schemas.microsoft.com/office/drawing/2014/main" val="10025"/>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16</a:t>
            </a:fld>
            <a:endParaRPr lang="en-GB" dirty="0"/>
          </a:p>
        </p:txBody>
      </p:sp>
    </p:spTree>
    <p:extLst>
      <p:ext uri="{BB962C8B-B14F-4D97-AF65-F5344CB8AC3E}">
        <p14:creationId xmlns:p14="http://schemas.microsoft.com/office/powerpoint/2010/main" val="264791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286000"/>
            <a:ext cx="8229600" cy="4114800"/>
          </a:xfrm>
        </p:spPr>
        <p:txBody>
          <a:bodyPr>
            <a:normAutofit/>
          </a:bodyPr>
          <a:lstStyle/>
          <a:p>
            <a:pPr marL="0" indent="0" algn="ctr">
              <a:buNone/>
            </a:pPr>
            <a:r>
              <a:rPr lang="en-US" b="1" dirty="0">
                <a:solidFill>
                  <a:srgbClr val="25BCC7"/>
                </a:solidFill>
              </a:rPr>
              <a:t>Mathematical</a:t>
            </a:r>
          </a:p>
          <a:p>
            <a:pPr marL="0" indent="0" algn="ctr">
              <a:buNone/>
            </a:pPr>
            <a:r>
              <a:rPr lang="en-US" b="1" dirty="0">
                <a:solidFill>
                  <a:srgbClr val="25BCC7"/>
                </a:solidFill>
              </a:rPr>
              <a:t>vocabulary</a:t>
            </a:r>
          </a:p>
          <a:p>
            <a:pPr marL="0" indent="0">
              <a:buNone/>
            </a:pPr>
            <a:r>
              <a:rPr lang="en-GB" sz="4800" dirty="0">
                <a:solidFill>
                  <a:srgbClr val="25BCC7"/>
                </a:solidFill>
              </a:rPr>
              <a:t>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000" y="3942476"/>
            <a:ext cx="3028950" cy="2915524"/>
          </a:xfrm>
          <a:prstGeom prst="rect">
            <a:avLst/>
          </a:prstGeom>
        </p:spPr>
      </p:pic>
      <p:sp>
        <p:nvSpPr>
          <p:cNvPr id="4" name="Footer Placeholder 3"/>
          <p:cNvSpPr>
            <a:spLocks noGrp="1"/>
          </p:cNvSpPr>
          <p:nvPr>
            <p:ph type="ftr" sz="quarter" idx="11"/>
          </p:nvPr>
        </p:nvSpPr>
        <p:spPr/>
        <p:txBody>
          <a:bodyPr/>
          <a:lstStyle/>
          <a:p>
            <a:r>
              <a:rPr lang="en-GB" smtClean="0"/>
              <a:t>(c) Focus Education (UK) Ltd</a:t>
            </a:r>
            <a:endParaRPr lang="en-GB" dirty="0"/>
          </a:p>
        </p:txBody>
      </p:sp>
      <p:sp>
        <p:nvSpPr>
          <p:cNvPr id="8" name="Slide Number Placeholder 7"/>
          <p:cNvSpPr>
            <a:spLocks noGrp="1"/>
          </p:cNvSpPr>
          <p:nvPr>
            <p:ph type="sldNum" sz="quarter" idx="12"/>
          </p:nvPr>
        </p:nvSpPr>
        <p:spPr/>
        <p:txBody>
          <a:bodyPr/>
          <a:lstStyle/>
          <a:p>
            <a:fld id="{63AE8FA3-EEAC-4A69-A937-97D55627DA92}" type="slidenum">
              <a:rPr lang="en-GB" smtClean="0"/>
              <a:pPr/>
              <a:t>2</a:t>
            </a:fld>
            <a:endParaRPr lang="en-GB" dirty="0"/>
          </a:p>
        </p:txBody>
      </p:sp>
    </p:spTree>
    <p:extLst>
      <p:ext uri="{BB962C8B-B14F-4D97-AF65-F5344CB8AC3E}">
        <p14:creationId xmlns:p14="http://schemas.microsoft.com/office/powerpoint/2010/main" val="1023328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2030730" y="457201"/>
            <a:ext cx="8229600" cy="4830763"/>
          </a:xfrm>
        </p:spPr>
        <p:txBody>
          <a:bodyPr>
            <a:noAutofit/>
          </a:bodyPr>
          <a:lstStyle/>
          <a:p>
            <a:pPr marL="0" indent="0">
              <a:lnSpc>
                <a:spcPct val="120000"/>
              </a:lnSpc>
              <a:buNone/>
            </a:pPr>
            <a:r>
              <a:rPr lang="en-US" sz="1700" b="1" dirty="0"/>
              <a:t>Mathematical vocabulary</a:t>
            </a:r>
          </a:p>
          <a:p>
            <a:pPr marL="0" indent="0">
              <a:lnSpc>
                <a:spcPct val="120000"/>
              </a:lnSpc>
              <a:buNone/>
            </a:pPr>
            <a:r>
              <a:rPr lang="en-US" sz="1700" dirty="0"/>
              <a:t>As we know, it is often the vocabulary of mathematics that trips children up when problem solving. The only way to address this is to ensure a consistent approach to reinforcing the use of key vocabulary throughout all units of work and through using and applying challenges. </a:t>
            </a:r>
          </a:p>
          <a:p>
            <a:pPr marL="0" indent="0">
              <a:lnSpc>
                <a:spcPct val="120000"/>
              </a:lnSpc>
              <a:buNone/>
            </a:pPr>
            <a:endParaRPr lang="en-US" sz="1700" dirty="0"/>
          </a:p>
          <a:p>
            <a:pPr marL="0" indent="0">
              <a:lnSpc>
                <a:spcPct val="120000"/>
              </a:lnSpc>
              <a:buNone/>
            </a:pPr>
            <a:r>
              <a:rPr lang="en-US" sz="1700" dirty="0"/>
              <a:t>Vocabulary needs to be:</a:t>
            </a:r>
          </a:p>
          <a:p>
            <a:pPr>
              <a:lnSpc>
                <a:spcPct val="120000"/>
              </a:lnSpc>
              <a:buFont typeface="Wingdings" charset="2"/>
              <a:buChar char="Ø"/>
            </a:pPr>
            <a:r>
              <a:rPr lang="en-US" sz="1700" dirty="0"/>
              <a:t>explicitly taught; </a:t>
            </a:r>
          </a:p>
          <a:p>
            <a:pPr>
              <a:lnSpc>
                <a:spcPct val="120000"/>
              </a:lnSpc>
              <a:buFont typeface="Wingdings" charset="2"/>
              <a:buChar char="Ø"/>
            </a:pPr>
            <a:r>
              <a:rPr lang="en-US" sz="1700" dirty="0"/>
              <a:t>reinforced through children being expected to use it in their answers; and</a:t>
            </a:r>
          </a:p>
          <a:p>
            <a:pPr>
              <a:lnSpc>
                <a:spcPct val="120000"/>
              </a:lnSpc>
              <a:buFont typeface="Wingdings" charset="2"/>
              <a:buChar char="Ø"/>
            </a:pPr>
            <a:r>
              <a:rPr lang="en-US" sz="1700" dirty="0"/>
              <a:t>reinforced through challenges &amp; problems. </a:t>
            </a:r>
          </a:p>
          <a:p>
            <a:pPr>
              <a:lnSpc>
                <a:spcPct val="120000"/>
              </a:lnSpc>
              <a:buFont typeface="Wingdings" charset="2"/>
              <a:buChar char="Ø"/>
            </a:pPr>
            <a:endParaRPr lang="en-US" sz="1700" dirty="0"/>
          </a:p>
          <a:p>
            <a:pPr marL="0" indent="0">
              <a:lnSpc>
                <a:spcPct val="120000"/>
              </a:lnSpc>
              <a:buNone/>
            </a:pPr>
            <a:r>
              <a:rPr lang="en-US" sz="1700" dirty="0"/>
              <a:t>The charts on the following pages outline the key vocabulary for each year group, with the bold words/terms being those that should be specifically taught and used. The charts are cumulative, in other words teachers need to revisit and require children to use vocabulary which should have been learned in earlier year groups.</a:t>
            </a:r>
          </a:p>
        </p:txBody>
      </p:sp>
      <p:sp>
        <p:nvSpPr>
          <p:cNvPr id="2" name="Footer Placeholder 1"/>
          <p:cNvSpPr>
            <a:spLocks noGrp="1"/>
          </p:cNvSpPr>
          <p:nvPr>
            <p:ph type="ftr" sz="quarter" idx="11"/>
          </p:nvPr>
        </p:nvSpPr>
        <p:spPr/>
        <p:txBody>
          <a:bodyPr/>
          <a:lstStyle/>
          <a:p>
            <a:r>
              <a:rPr lang="en-GB" smtClean="0"/>
              <a:t>(c) Focus Education (UK) Ltd</a:t>
            </a:r>
            <a:endParaRPr lang="en-GB" dirty="0"/>
          </a:p>
        </p:txBody>
      </p:sp>
      <p:sp>
        <p:nvSpPr>
          <p:cNvPr id="4" name="Slide Number Placeholder 3"/>
          <p:cNvSpPr>
            <a:spLocks noGrp="1"/>
          </p:cNvSpPr>
          <p:nvPr>
            <p:ph type="sldNum" sz="quarter" idx="12"/>
          </p:nvPr>
        </p:nvSpPr>
        <p:spPr/>
        <p:txBody>
          <a:bodyPr/>
          <a:lstStyle/>
          <a:p>
            <a:fld id="{63AE8FA3-EEAC-4A69-A937-97D55627DA92}" type="slidenum">
              <a:rPr lang="en-GB" smtClean="0"/>
              <a:pPr/>
              <a:t>3</a:t>
            </a:fld>
            <a:endParaRPr lang="en-GB" dirty="0"/>
          </a:p>
        </p:txBody>
      </p:sp>
    </p:spTree>
    <p:extLst>
      <p:ext uri="{BB962C8B-B14F-4D97-AF65-F5344CB8AC3E}">
        <p14:creationId xmlns:p14="http://schemas.microsoft.com/office/powerpoint/2010/main" val="662804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6345936"/>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Number - Number and</a:t>
                      </a:r>
                      <a:r>
                        <a:rPr lang="en-GB" sz="680" b="1" baseline="0" dirty="0">
                          <a:latin typeface="Century Gothic" panose="020B0502020202020204" pitchFamily="34" charset="0"/>
                        </a:rPr>
                        <a:t> place value</a:t>
                      </a:r>
                      <a:endParaRPr lang="en-GB" sz="68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80" b="1" dirty="0">
                          <a:latin typeface="Century Gothic" panose="020B0502020202020204" pitchFamily="34" charset="0"/>
                        </a:rPr>
                        <a:t>Year 1</a:t>
                      </a:r>
                    </a:p>
                  </a:txBody>
                  <a:tcPr/>
                </a:tc>
                <a:tc>
                  <a:txBody>
                    <a:bodyPr/>
                    <a:lstStyle/>
                    <a:p>
                      <a:r>
                        <a:rPr lang="en-GB" sz="680" b="1" dirty="0">
                          <a:latin typeface="Century Gothic" panose="020B0502020202020204" pitchFamily="34" charset="0"/>
                        </a:rPr>
                        <a:t>Year 2</a:t>
                      </a:r>
                    </a:p>
                  </a:txBody>
                  <a:tcPr/>
                </a:tc>
                <a:tc>
                  <a:txBody>
                    <a:bodyPr/>
                    <a:lstStyle/>
                    <a:p>
                      <a:r>
                        <a:rPr lang="en-GB" sz="680" b="1" dirty="0">
                          <a:latin typeface="Century Gothic" panose="020B0502020202020204" pitchFamily="34" charset="0"/>
                        </a:rPr>
                        <a:t>Year 3</a:t>
                      </a:r>
                    </a:p>
                  </a:txBody>
                  <a:tcPr/>
                </a:tc>
                <a:tc>
                  <a:txBody>
                    <a:bodyPr/>
                    <a:lstStyle/>
                    <a:p>
                      <a:r>
                        <a:rPr lang="en-GB" sz="680" b="1" dirty="0">
                          <a:latin typeface="Century Gothic" panose="020B0502020202020204" pitchFamily="34" charset="0"/>
                        </a:rPr>
                        <a:t>Year 4</a:t>
                      </a:r>
                    </a:p>
                  </a:txBody>
                  <a:tcPr/>
                </a:tc>
                <a:tc>
                  <a:txBody>
                    <a:bodyPr/>
                    <a:lstStyle/>
                    <a:p>
                      <a:r>
                        <a:rPr lang="en-GB" sz="680" b="1" dirty="0">
                          <a:latin typeface="Century Gothic" panose="020B0502020202020204" pitchFamily="34" charset="0"/>
                        </a:rPr>
                        <a:t>Year 5</a:t>
                      </a:r>
                    </a:p>
                  </a:txBody>
                  <a:tcPr/>
                </a:tc>
                <a:tc>
                  <a:txBody>
                    <a:bodyPr/>
                    <a:lstStyle/>
                    <a:p>
                      <a:r>
                        <a:rPr lang="en-GB" sz="68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r>
                        <a:rPr lang="en-GB" sz="680" b="1" dirty="0">
                          <a:latin typeface="Century Gothic" panose="020B0502020202020204" pitchFamily="34" charset="0"/>
                        </a:rPr>
                        <a:t>Count </a:t>
                      </a:r>
                    </a:p>
                  </a:txBody>
                  <a:tcPr/>
                </a:tc>
                <a:tc>
                  <a:txBody>
                    <a:bodyPr/>
                    <a:lstStyle/>
                    <a:p>
                      <a:r>
                        <a:rPr lang="en-GB" sz="680" dirty="0">
                          <a:latin typeface="Century Gothic" panose="020B0502020202020204" pitchFamily="34" charset="0"/>
                        </a:rPr>
                        <a:t>Count </a:t>
                      </a:r>
                    </a:p>
                  </a:txBody>
                  <a:tcPr/>
                </a:tc>
                <a:tc>
                  <a:txBody>
                    <a:bodyPr/>
                    <a:lstStyle/>
                    <a:p>
                      <a:r>
                        <a:rPr lang="en-GB" sz="680" dirty="0">
                          <a:latin typeface="Century Gothic" panose="020B0502020202020204" pitchFamily="34" charset="0"/>
                        </a:rPr>
                        <a:t>Count </a:t>
                      </a:r>
                    </a:p>
                  </a:txBody>
                  <a:tcPr/>
                </a:tc>
                <a:tc>
                  <a:txBody>
                    <a:bodyPr/>
                    <a:lstStyle/>
                    <a:p>
                      <a:r>
                        <a:rPr lang="en-GB" sz="680" dirty="0">
                          <a:latin typeface="Century Gothic" panose="020B0502020202020204" pitchFamily="34" charset="0"/>
                        </a:rPr>
                        <a:t>Count </a:t>
                      </a:r>
                    </a:p>
                  </a:txBody>
                  <a:tcPr/>
                </a:tc>
                <a:tc>
                  <a:txBody>
                    <a:bodyPr/>
                    <a:lstStyle/>
                    <a:p>
                      <a:r>
                        <a:rPr lang="en-GB" sz="680" dirty="0">
                          <a:latin typeface="Century Gothic" panose="020B0502020202020204" pitchFamily="34" charset="0"/>
                        </a:rPr>
                        <a:t>Count </a:t>
                      </a:r>
                    </a:p>
                  </a:txBody>
                  <a:tcPr/>
                </a:tc>
                <a:tc>
                  <a:txBody>
                    <a:bodyPr/>
                    <a:lstStyle/>
                    <a:p>
                      <a:r>
                        <a:rPr lang="en-GB" sz="680" dirty="0">
                          <a:latin typeface="Century Gothic" panose="020B0502020202020204" pitchFamily="34" charset="0"/>
                        </a:rPr>
                        <a:t>Count </a:t>
                      </a:r>
                    </a:p>
                  </a:txBody>
                  <a:tcPr/>
                </a:tc>
                <a:extLst>
                  <a:ext uri="{0D108BD9-81ED-4DB2-BD59-A6C34878D82A}">
                    <a16:rowId xmlns:a16="http://schemas.microsoft.com/office/drawing/2014/main" val="10002"/>
                  </a:ext>
                </a:extLst>
              </a:tr>
              <a:tr h="0">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Count in steps </a:t>
                      </a:r>
                    </a:p>
                  </a:txBody>
                  <a:tcPr/>
                </a:tc>
                <a:tc>
                  <a:txBody>
                    <a:bodyPr/>
                    <a:lstStyle/>
                    <a:p>
                      <a:r>
                        <a:rPr lang="en-GB" sz="680" dirty="0">
                          <a:latin typeface="Century Gothic" panose="020B0502020202020204" pitchFamily="34" charset="0"/>
                        </a:rPr>
                        <a:t>Count in steps </a:t>
                      </a:r>
                    </a:p>
                  </a:txBody>
                  <a:tcPr/>
                </a:tc>
                <a:tc>
                  <a:txBody>
                    <a:bodyPr/>
                    <a:lstStyle/>
                    <a:p>
                      <a:r>
                        <a:rPr lang="en-GB" sz="680" dirty="0">
                          <a:latin typeface="Century Gothic" panose="020B0502020202020204" pitchFamily="34" charset="0"/>
                        </a:rPr>
                        <a:t>Count in steps </a:t>
                      </a:r>
                    </a:p>
                  </a:txBody>
                  <a:tcPr/>
                </a:tc>
                <a:tc>
                  <a:txBody>
                    <a:bodyPr/>
                    <a:lstStyle/>
                    <a:p>
                      <a:r>
                        <a:rPr lang="en-GB" sz="680" dirty="0">
                          <a:latin typeface="Century Gothic" panose="020B0502020202020204" pitchFamily="34" charset="0"/>
                        </a:rPr>
                        <a:t>Count in steps </a:t>
                      </a:r>
                    </a:p>
                  </a:txBody>
                  <a:tcPr/>
                </a:tc>
                <a:tc>
                  <a:txBody>
                    <a:bodyPr/>
                    <a:lstStyle/>
                    <a:p>
                      <a:r>
                        <a:rPr lang="en-GB" sz="680" dirty="0">
                          <a:latin typeface="Century Gothic" panose="020B0502020202020204" pitchFamily="34" charset="0"/>
                        </a:rPr>
                        <a:t>Count in steps </a:t>
                      </a:r>
                    </a:p>
                  </a:txBody>
                  <a:tcPr/>
                </a:tc>
                <a:extLst>
                  <a:ext uri="{0D108BD9-81ED-4DB2-BD59-A6C34878D82A}">
                    <a16:rowId xmlns:a16="http://schemas.microsoft.com/office/drawing/2014/main" val="10003"/>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Count in multiples </a:t>
                      </a:r>
                    </a:p>
                  </a:txBody>
                  <a:tcPr/>
                </a:tc>
                <a:tc>
                  <a:txBody>
                    <a:bodyPr/>
                    <a:lstStyle/>
                    <a:p>
                      <a:r>
                        <a:rPr lang="en-GB" sz="680" dirty="0">
                          <a:latin typeface="Century Gothic" panose="020B0502020202020204" pitchFamily="34" charset="0"/>
                        </a:rPr>
                        <a:t>Count in multiples </a:t>
                      </a:r>
                    </a:p>
                  </a:txBody>
                  <a:tcPr/>
                </a:tc>
                <a:tc>
                  <a:txBody>
                    <a:bodyPr/>
                    <a:lstStyle/>
                    <a:p>
                      <a:r>
                        <a:rPr lang="en-GB" sz="680" dirty="0">
                          <a:latin typeface="Century Gothic" panose="020B0502020202020204" pitchFamily="34" charset="0"/>
                        </a:rPr>
                        <a:t>Count in multiples </a:t>
                      </a:r>
                    </a:p>
                  </a:txBody>
                  <a:tcPr/>
                </a:tc>
                <a:tc>
                  <a:txBody>
                    <a:bodyPr/>
                    <a:lstStyle/>
                    <a:p>
                      <a:r>
                        <a:rPr lang="en-GB" sz="680" dirty="0">
                          <a:latin typeface="Century Gothic" panose="020B0502020202020204" pitchFamily="34" charset="0"/>
                        </a:rPr>
                        <a:t>Count in multiples </a:t>
                      </a:r>
                    </a:p>
                  </a:txBody>
                  <a:tcPr/>
                </a:tc>
                <a:extLst>
                  <a:ext uri="{0D108BD9-81ED-4DB2-BD59-A6C34878D82A}">
                    <a16:rowId xmlns:a16="http://schemas.microsoft.com/office/drawing/2014/main" val="10004"/>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dirty="0">
                          <a:latin typeface="Century Gothic" panose="020B0502020202020204" pitchFamily="34" charset="0"/>
                        </a:rPr>
                        <a:t>Count backwards </a:t>
                      </a:r>
                    </a:p>
                  </a:txBody>
                  <a:tcPr/>
                </a:tc>
                <a:tc>
                  <a:txBody>
                    <a:bodyPr/>
                    <a:lstStyle/>
                    <a:p>
                      <a:r>
                        <a:rPr lang="en-GB" sz="680" dirty="0">
                          <a:latin typeface="Century Gothic" panose="020B0502020202020204" pitchFamily="34" charset="0"/>
                        </a:rPr>
                        <a:t>Count backwards </a:t>
                      </a:r>
                    </a:p>
                  </a:txBody>
                  <a:tcPr/>
                </a:tc>
                <a:tc>
                  <a:txBody>
                    <a:bodyPr/>
                    <a:lstStyle/>
                    <a:p>
                      <a:r>
                        <a:rPr lang="en-GB" sz="680" dirty="0">
                          <a:latin typeface="Century Gothic" panose="020B0502020202020204" pitchFamily="34" charset="0"/>
                        </a:rPr>
                        <a:t>Count backwards </a:t>
                      </a:r>
                    </a:p>
                  </a:txBody>
                  <a:tcPr/>
                </a:tc>
                <a:extLst>
                  <a:ext uri="{0D108BD9-81ED-4DB2-BD59-A6C34878D82A}">
                    <a16:rowId xmlns:a16="http://schemas.microsoft.com/office/drawing/2014/main" val="10005"/>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dirty="0">
                          <a:latin typeface="Century Gothic" panose="020B0502020202020204" pitchFamily="34" charset="0"/>
                        </a:rPr>
                        <a:t>Negative</a:t>
                      </a:r>
                      <a:r>
                        <a:rPr lang="en-GB" sz="680" baseline="0" dirty="0">
                          <a:latin typeface="Century Gothic" panose="020B0502020202020204" pitchFamily="34" charset="0"/>
                        </a:rPr>
                        <a:t> numbers </a:t>
                      </a:r>
                      <a:endParaRPr lang="en-GB" sz="680" dirty="0">
                        <a:latin typeface="Century Gothic" panose="020B0502020202020204" pitchFamily="34" charset="0"/>
                      </a:endParaRPr>
                    </a:p>
                  </a:txBody>
                  <a:tcPr/>
                </a:tc>
                <a:tc>
                  <a:txBody>
                    <a:bodyPr/>
                    <a:lstStyle/>
                    <a:p>
                      <a:r>
                        <a:rPr lang="en-GB" sz="680" dirty="0">
                          <a:latin typeface="Century Gothic" panose="020B0502020202020204" pitchFamily="34" charset="0"/>
                        </a:rPr>
                        <a:t>Negative</a:t>
                      </a:r>
                      <a:r>
                        <a:rPr lang="en-GB" sz="680" baseline="0" dirty="0">
                          <a:latin typeface="Century Gothic" panose="020B0502020202020204" pitchFamily="34" charset="0"/>
                        </a:rPr>
                        <a:t> numbers </a:t>
                      </a:r>
                      <a:endParaRPr lang="en-GB" sz="680" dirty="0">
                        <a:latin typeface="Century Gothic" panose="020B0502020202020204" pitchFamily="34" charset="0"/>
                      </a:endParaRPr>
                    </a:p>
                  </a:txBody>
                  <a:tcPr/>
                </a:tc>
                <a:tc>
                  <a:txBody>
                    <a:bodyPr/>
                    <a:lstStyle/>
                    <a:p>
                      <a:r>
                        <a:rPr lang="en-GB" sz="680" dirty="0">
                          <a:latin typeface="Century Gothic" panose="020B0502020202020204" pitchFamily="34" charset="0"/>
                        </a:rPr>
                        <a:t>Negative</a:t>
                      </a:r>
                      <a:r>
                        <a:rPr lang="en-GB" sz="680" baseline="0" dirty="0">
                          <a:latin typeface="Century Gothic" panose="020B0502020202020204" pitchFamily="34" charset="0"/>
                        </a:rPr>
                        <a:t> numbers </a:t>
                      </a:r>
                      <a:endParaRPr lang="en-GB" sz="680" dirty="0">
                        <a:latin typeface="Century Gothic" panose="020B0502020202020204" pitchFamily="34" charset="0"/>
                      </a:endParaRPr>
                    </a:p>
                  </a:txBody>
                  <a:tcPr/>
                </a:tc>
                <a:extLst>
                  <a:ext uri="{0D108BD9-81ED-4DB2-BD59-A6C34878D82A}">
                    <a16:rowId xmlns:a16="http://schemas.microsoft.com/office/drawing/2014/main" val="10006"/>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Calculate</a:t>
                      </a:r>
                      <a:r>
                        <a:rPr lang="en-GB" sz="680" b="1" baseline="0" dirty="0">
                          <a:latin typeface="Century Gothic" panose="020B0502020202020204" pitchFamily="34" charset="0"/>
                        </a:rPr>
                        <a:t> intervals </a:t>
                      </a:r>
                      <a:endParaRPr lang="en-GB" sz="680" b="1" dirty="0">
                        <a:latin typeface="Century Gothic" panose="020B0502020202020204" pitchFamily="34" charset="0"/>
                      </a:endParaRPr>
                    </a:p>
                  </a:txBody>
                  <a:tcPr/>
                </a:tc>
                <a:extLst>
                  <a:ext uri="{0D108BD9-81ED-4DB2-BD59-A6C34878D82A}">
                    <a16:rowId xmlns:a16="http://schemas.microsoft.com/office/drawing/2014/main" val="10007"/>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Whole number </a:t>
                      </a:r>
                    </a:p>
                  </a:txBody>
                  <a:tcPr/>
                </a:tc>
                <a:extLst>
                  <a:ext uri="{0D108BD9-81ED-4DB2-BD59-A6C34878D82A}">
                    <a16:rowId xmlns:a16="http://schemas.microsoft.com/office/drawing/2014/main" val="10008"/>
                  </a:ext>
                </a:extLst>
              </a:tr>
              <a:tr h="0">
                <a:tc>
                  <a:txBody>
                    <a:bodyPr/>
                    <a:lstStyle/>
                    <a:p>
                      <a:r>
                        <a:rPr lang="en-GB" sz="680" b="1" dirty="0">
                          <a:latin typeface="Century Gothic" panose="020B0502020202020204" pitchFamily="34" charset="0"/>
                        </a:rPr>
                        <a:t>Forwards </a:t>
                      </a:r>
                    </a:p>
                  </a:txBody>
                  <a:tcPr/>
                </a:tc>
                <a:tc>
                  <a:txBody>
                    <a:bodyPr/>
                    <a:lstStyle/>
                    <a:p>
                      <a:r>
                        <a:rPr lang="en-GB" sz="680" dirty="0">
                          <a:latin typeface="Century Gothic" panose="020B0502020202020204" pitchFamily="34" charset="0"/>
                        </a:rPr>
                        <a:t>Forwards </a:t>
                      </a:r>
                    </a:p>
                  </a:txBody>
                  <a:tcPr/>
                </a:tc>
                <a:tc>
                  <a:txBody>
                    <a:bodyPr/>
                    <a:lstStyle/>
                    <a:p>
                      <a:r>
                        <a:rPr lang="en-GB" sz="680" dirty="0">
                          <a:latin typeface="Century Gothic" panose="020B0502020202020204" pitchFamily="34" charset="0"/>
                        </a:rPr>
                        <a:t>Forwards </a:t>
                      </a:r>
                    </a:p>
                  </a:txBody>
                  <a:tcPr/>
                </a:tc>
                <a:tc>
                  <a:txBody>
                    <a:bodyPr/>
                    <a:lstStyle/>
                    <a:p>
                      <a:r>
                        <a:rPr lang="en-GB" sz="680" dirty="0">
                          <a:latin typeface="Century Gothic" panose="020B0502020202020204" pitchFamily="34" charset="0"/>
                        </a:rPr>
                        <a:t>Forwards </a:t>
                      </a:r>
                    </a:p>
                  </a:txBody>
                  <a:tcPr/>
                </a:tc>
                <a:tc>
                  <a:txBody>
                    <a:bodyPr/>
                    <a:lstStyle/>
                    <a:p>
                      <a:r>
                        <a:rPr lang="en-GB" sz="680" dirty="0">
                          <a:latin typeface="Century Gothic" panose="020B0502020202020204" pitchFamily="34" charset="0"/>
                        </a:rPr>
                        <a:t>Forwards </a:t>
                      </a:r>
                    </a:p>
                  </a:txBody>
                  <a:tcPr/>
                </a:tc>
                <a:tc>
                  <a:txBody>
                    <a:bodyPr/>
                    <a:lstStyle/>
                    <a:p>
                      <a:r>
                        <a:rPr lang="en-GB" sz="680" dirty="0">
                          <a:latin typeface="Century Gothic" panose="020B0502020202020204" pitchFamily="34" charset="0"/>
                        </a:rPr>
                        <a:t>Forwards </a:t>
                      </a:r>
                    </a:p>
                  </a:txBody>
                  <a:tcPr/>
                </a:tc>
                <a:extLst>
                  <a:ext uri="{0D108BD9-81ED-4DB2-BD59-A6C34878D82A}">
                    <a16:rowId xmlns:a16="http://schemas.microsoft.com/office/drawing/2014/main" val="10009"/>
                  </a:ext>
                </a:extLst>
              </a:tr>
              <a:tr h="0">
                <a:tc>
                  <a:txBody>
                    <a:bodyPr/>
                    <a:lstStyle/>
                    <a:p>
                      <a:r>
                        <a:rPr lang="en-GB" sz="680" b="1" dirty="0">
                          <a:latin typeface="Century Gothic" panose="020B0502020202020204" pitchFamily="34" charset="0"/>
                        </a:rPr>
                        <a:t>Backwards </a:t>
                      </a:r>
                    </a:p>
                  </a:txBody>
                  <a:tcPr/>
                </a:tc>
                <a:tc>
                  <a:txBody>
                    <a:bodyPr/>
                    <a:lstStyle/>
                    <a:p>
                      <a:r>
                        <a:rPr lang="en-GB" sz="680" dirty="0">
                          <a:latin typeface="Century Gothic" panose="020B0502020202020204" pitchFamily="34" charset="0"/>
                        </a:rPr>
                        <a:t>Backwards </a:t>
                      </a:r>
                    </a:p>
                  </a:txBody>
                  <a:tcPr/>
                </a:tc>
                <a:tc>
                  <a:txBody>
                    <a:bodyPr/>
                    <a:lstStyle/>
                    <a:p>
                      <a:r>
                        <a:rPr lang="en-GB" sz="680" dirty="0">
                          <a:latin typeface="Century Gothic" panose="020B0502020202020204" pitchFamily="34" charset="0"/>
                        </a:rPr>
                        <a:t>Backwards </a:t>
                      </a:r>
                    </a:p>
                  </a:txBody>
                  <a:tcPr/>
                </a:tc>
                <a:tc>
                  <a:txBody>
                    <a:bodyPr/>
                    <a:lstStyle/>
                    <a:p>
                      <a:r>
                        <a:rPr lang="en-GB" sz="680" dirty="0">
                          <a:latin typeface="Century Gothic" panose="020B0502020202020204" pitchFamily="34" charset="0"/>
                        </a:rPr>
                        <a:t>Backwards </a:t>
                      </a:r>
                    </a:p>
                  </a:txBody>
                  <a:tcPr/>
                </a:tc>
                <a:tc>
                  <a:txBody>
                    <a:bodyPr/>
                    <a:lstStyle/>
                    <a:p>
                      <a:r>
                        <a:rPr lang="en-GB" sz="680" dirty="0">
                          <a:latin typeface="Century Gothic" panose="020B0502020202020204" pitchFamily="34" charset="0"/>
                        </a:rPr>
                        <a:t>Backwards </a:t>
                      </a:r>
                    </a:p>
                  </a:txBody>
                  <a:tcPr/>
                </a:tc>
                <a:tc>
                  <a:txBody>
                    <a:bodyPr/>
                    <a:lstStyle/>
                    <a:p>
                      <a:r>
                        <a:rPr lang="en-GB" sz="680" dirty="0">
                          <a:latin typeface="Century Gothic" panose="020B0502020202020204" pitchFamily="34" charset="0"/>
                        </a:rPr>
                        <a:t>Backwards </a:t>
                      </a:r>
                    </a:p>
                  </a:txBody>
                  <a:tcPr/>
                </a:tc>
                <a:extLst>
                  <a:ext uri="{0D108BD9-81ED-4DB2-BD59-A6C34878D82A}">
                    <a16:rowId xmlns:a16="http://schemas.microsoft.com/office/drawing/2014/main" val="10010"/>
                  </a:ext>
                </a:extLst>
              </a:tr>
              <a:tr h="0">
                <a:tc>
                  <a:txBody>
                    <a:bodyPr/>
                    <a:lstStyle/>
                    <a:p>
                      <a:r>
                        <a:rPr lang="en-GB" sz="680" b="1" dirty="0">
                          <a:latin typeface="Century Gothic" panose="020B0502020202020204" pitchFamily="34" charset="0"/>
                        </a:rPr>
                        <a:t>Numerals </a:t>
                      </a:r>
                    </a:p>
                  </a:txBody>
                  <a:tcPr/>
                </a:tc>
                <a:tc>
                  <a:txBody>
                    <a:bodyPr/>
                    <a:lstStyle/>
                    <a:p>
                      <a:r>
                        <a:rPr lang="en-GB" sz="680" dirty="0">
                          <a:latin typeface="Century Gothic" panose="020B0502020202020204" pitchFamily="34" charset="0"/>
                        </a:rPr>
                        <a:t>Numerals </a:t>
                      </a:r>
                    </a:p>
                  </a:txBody>
                  <a:tcPr/>
                </a:tc>
                <a:tc>
                  <a:txBody>
                    <a:bodyPr/>
                    <a:lstStyle/>
                    <a:p>
                      <a:r>
                        <a:rPr lang="en-GB" sz="680" dirty="0">
                          <a:latin typeface="Century Gothic" panose="020B0502020202020204" pitchFamily="34" charset="0"/>
                        </a:rPr>
                        <a:t>Numerals </a:t>
                      </a:r>
                    </a:p>
                  </a:txBody>
                  <a:tcPr/>
                </a:tc>
                <a:tc>
                  <a:txBody>
                    <a:bodyPr/>
                    <a:lstStyle/>
                    <a:p>
                      <a:r>
                        <a:rPr lang="en-GB" sz="680" dirty="0">
                          <a:latin typeface="Century Gothic" panose="020B0502020202020204" pitchFamily="34" charset="0"/>
                        </a:rPr>
                        <a:t>Numerals </a:t>
                      </a:r>
                    </a:p>
                  </a:txBody>
                  <a:tcPr/>
                </a:tc>
                <a:tc>
                  <a:txBody>
                    <a:bodyPr/>
                    <a:lstStyle/>
                    <a:p>
                      <a:r>
                        <a:rPr lang="en-GB" sz="680" dirty="0">
                          <a:latin typeface="Century Gothic" panose="020B0502020202020204" pitchFamily="34" charset="0"/>
                        </a:rPr>
                        <a:t>Numerals </a:t>
                      </a:r>
                    </a:p>
                  </a:txBody>
                  <a:tcPr/>
                </a:tc>
                <a:tc>
                  <a:txBody>
                    <a:bodyPr/>
                    <a:lstStyle/>
                    <a:p>
                      <a:r>
                        <a:rPr lang="en-GB" sz="680" dirty="0">
                          <a:latin typeface="Century Gothic" panose="020B0502020202020204" pitchFamily="34" charset="0"/>
                        </a:rPr>
                        <a:t>Numerals </a:t>
                      </a:r>
                    </a:p>
                  </a:txBody>
                  <a:tcPr/>
                </a:tc>
                <a:extLst>
                  <a:ext uri="{0D108BD9-81ED-4DB2-BD59-A6C34878D82A}">
                    <a16:rowId xmlns:a16="http://schemas.microsoft.com/office/drawing/2014/main" val="10011"/>
                  </a:ext>
                </a:extLst>
              </a:tr>
              <a:tr h="0">
                <a:tc>
                  <a:txBody>
                    <a:bodyPr/>
                    <a:lstStyle/>
                    <a:p>
                      <a:r>
                        <a:rPr lang="en-GB" sz="680" b="1" dirty="0">
                          <a:latin typeface="Century Gothic" panose="020B0502020202020204" pitchFamily="34" charset="0"/>
                        </a:rPr>
                        <a:t>Multiples </a:t>
                      </a:r>
                    </a:p>
                  </a:txBody>
                  <a:tcPr/>
                </a:tc>
                <a:tc>
                  <a:txBody>
                    <a:bodyPr/>
                    <a:lstStyle/>
                    <a:p>
                      <a:r>
                        <a:rPr lang="en-GB" sz="680" dirty="0">
                          <a:latin typeface="Century Gothic" panose="020B0502020202020204" pitchFamily="34" charset="0"/>
                        </a:rPr>
                        <a:t>Multiples </a:t>
                      </a:r>
                    </a:p>
                  </a:txBody>
                  <a:tcPr/>
                </a:tc>
                <a:tc>
                  <a:txBody>
                    <a:bodyPr/>
                    <a:lstStyle/>
                    <a:p>
                      <a:r>
                        <a:rPr lang="en-GB" sz="680" dirty="0">
                          <a:latin typeface="Century Gothic" panose="020B0502020202020204" pitchFamily="34" charset="0"/>
                        </a:rPr>
                        <a:t>Multiples </a:t>
                      </a:r>
                    </a:p>
                  </a:txBody>
                  <a:tcPr/>
                </a:tc>
                <a:tc>
                  <a:txBody>
                    <a:bodyPr/>
                    <a:lstStyle/>
                    <a:p>
                      <a:r>
                        <a:rPr lang="en-GB" sz="680" dirty="0">
                          <a:latin typeface="Century Gothic" panose="020B0502020202020204" pitchFamily="34" charset="0"/>
                        </a:rPr>
                        <a:t>Multiples </a:t>
                      </a:r>
                    </a:p>
                  </a:txBody>
                  <a:tcPr/>
                </a:tc>
                <a:tc>
                  <a:txBody>
                    <a:bodyPr/>
                    <a:lstStyle/>
                    <a:p>
                      <a:r>
                        <a:rPr lang="en-GB" sz="680" dirty="0">
                          <a:latin typeface="Century Gothic" panose="020B0502020202020204" pitchFamily="34" charset="0"/>
                        </a:rPr>
                        <a:t>Multiples </a:t>
                      </a:r>
                    </a:p>
                  </a:txBody>
                  <a:tcPr/>
                </a:tc>
                <a:tc>
                  <a:txBody>
                    <a:bodyPr/>
                    <a:lstStyle/>
                    <a:p>
                      <a:r>
                        <a:rPr lang="en-GB" sz="680" dirty="0">
                          <a:latin typeface="Century Gothic" panose="020B0502020202020204" pitchFamily="34" charset="0"/>
                        </a:rPr>
                        <a:t>Multiples </a:t>
                      </a:r>
                    </a:p>
                  </a:txBody>
                  <a:tcPr/>
                </a:tc>
                <a:extLst>
                  <a:ext uri="{0D108BD9-81ED-4DB2-BD59-A6C34878D82A}">
                    <a16:rowId xmlns:a16="http://schemas.microsoft.com/office/drawing/2014/main" val="10012"/>
                  </a:ext>
                </a:extLst>
              </a:tr>
              <a:tr h="0">
                <a:tc>
                  <a:txBody>
                    <a:bodyPr/>
                    <a:lstStyle/>
                    <a:p>
                      <a:r>
                        <a:rPr lang="en-GB" sz="680" b="1" dirty="0">
                          <a:latin typeface="Century Gothic" panose="020B0502020202020204" pitchFamily="34" charset="0"/>
                        </a:rPr>
                        <a:t>One more </a:t>
                      </a:r>
                    </a:p>
                  </a:txBody>
                  <a:tcPr/>
                </a:tc>
                <a:tc>
                  <a:txBody>
                    <a:bodyPr/>
                    <a:lstStyle/>
                    <a:p>
                      <a:r>
                        <a:rPr lang="en-GB" sz="680" dirty="0">
                          <a:latin typeface="Century Gothic" panose="020B0502020202020204" pitchFamily="34" charset="0"/>
                        </a:rPr>
                        <a:t>One more </a:t>
                      </a:r>
                    </a:p>
                  </a:txBody>
                  <a:tcPr/>
                </a:tc>
                <a:tc>
                  <a:txBody>
                    <a:bodyPr/>
                    <a:lstStyle/>
                    <a:p>
                      <a:r>
                        <a:rPr lang="en-GB" sz="680" dirty="0">
                          <a:latin typeface="Century Gothic" panose="020B0502020202020204" pitchFamily="34" charset="0"/>
                        </a:rPr>
                        <a:t>One more </a:t>
                      </a:r>
                    </a:p>
                  </a:txBody>
                  <a:tcPr/>
                </a:tc>
                <a:tc>
                  <a:txBody>
                    <a:bodyPr/>
                    <a:lstStyle/>
                    <a:p>
                      <a:r>
                        <a:rPr lang="en-GB" sz="680" dirty="0">
                          <a:latin typeface="Century Gothic" panose="020B0502020202020204" pitchFamily="34" charset="0"/>
                        </a:rPr>
                        <a:t>One more </a:t>
                      </a:r>
                    </a:p>
                  </a:txBody>
                  <a:tcPr/>
                </a:tc>
                <a:tc>
                  <a:txBody>
                    <a:bodyPr/>
                    <a:lstStyle/>
                    <a:p>
                      <a:r>
                        <a:rPr lang="en-GB" sz="680" dirty="0">
                          <a:latin typeface="Century Gothic" panose="020B0502020202020204" pitchFamily="34" charset="0"/>
                        </a:rPr>
                        <a:t>One more </a:t>
                      </a:r>
                    </a:p>
                  </a:txBody>
                  <a:tcPr/>
                </a:tc>
                <a:tc>
                  <a:txBody>
                    <a:bodyPr/>
                    <a:lstStyle/>
                    <a:p>
                      <a:r>
                        <a:rPr lang="en-GB" sz="680" dirty="0">
                          <a:latin typeface="Century Gothic" panose="020B0502020202020204" pitchFamily="34" charset="0"/>
                        </a:rPr>
                        <a:t>One more </a:t>
                      </a:r>
                    </a:p>
                  </a:txBody>
                  <a:tcPr/>
                </a:tc>
                <a:extLst>
                  <a:ext uri="{0D108BD9-81ED-4DB2-BD59-A6C34878D82A}">
                    <a16:rowId xmlns:a16="http://schemas.microsoft.com/office/drawing/2014/main" val="10013"/>
                  </a:ext>
                </a:extLst>
              </a:tr>
              <a:tr h="0">
                <a:tc>
                  <a:txBody>
                    <a:bodyPr/>
                    <a:lstStyle/>
                    <a:p>
                      <a:r>
                        <a:rPr lang="en-GB" sz="680" b="1" dirty="0">
                          <a:latin typeface="Century Gothic" panose="020B0502020202020204" pitchFamily="34" charset="0"/>
                        </a:rPr>
                        <a:t>One less</a:t>
                      </a:r>
                    </a:p>
                  </a:txBody>
                  <a:tcPr/>
                </a:tc>
                <a:tc>
                  <a:txBody>
                    <a:bodyPr/>
                    <a:lstStyle/>
                    <a:p>
                      <a:r>
                        <a:rPr lang="en-GB" sz="680" dirty="0">
                          <a:latin typeface="Century Gothic" panose="020B0502020202020204" pitchFamily="34" charset="0"/>
                        </a:rPr>
                        <a:t>One less</a:t>
                      </a:r>
                    </a:p>
                  </a:txBody>
                  <a:tcPr/>
                </a:tc>
                <a:tc>
                  <a:txBody>
                    <a:bodyPr/>
                    <a:lstStyle/>
                    <a:p>
                      <a:r>
                        <a:rPr lang="en-GB" sz="680" dirty="0">
                          <a:latin typeface="Century Gothic" panose="020B0502020202020204" pitchFamily="34" charset="0"/>
                        </a:rPr>
                        <a:t>One less</a:t>
                      </a:r>
                    </a:p>
                  </a:txBody>
                  <a:tcPr/>
                </a:tc>
                <a:tc>
                  <a:txBody>
                    <a:bodyPr/>
                    <a:lstStyle/>
                    <a:p>
                      <a:r>
                        <a:rPr lang="en-GB" sz="680" dirty="0">
                          <a:latin typeface="Century Gothic" panose="020B0502020202020204" pitchFamily="34" charset="0"/>
                        </a:rPr>
                        <a:t>One less</a:t>
                      </a:r>
                    </a:p>
                  </a:txBody>
                  <a:tcPr/>
                </a:tc>
                <a:tc>
                  <a:txBody>
                    <a:bodyPr/>
                    <a:lstStyle/>
                    <a:p>
                      <a:r>
                        <a:rPr lang="en-GB" sz="680" dirty="0">
                          <a:latin typeface="Century Gothic" panose="020B0502020202020204" pitchFamily="34" charset="0"/>
                        </a:rPr>
                        <a:t>One less</a:t>
                      </a:r>
                    </a:p>
                  </a:txBody>
                  <a:tcPr/>
                </a:tc>
                <a:tc>
                  <a:txBody>
                    <a:bodyPr/>
                    <a:lstStyle/>
                    <a:p>
                      <a:r>
                        <a:rPr lang="en-GB" sz="680" dirty="0">
                          <a:latin typeface="Century Gothic" panose="020B0502020202020204" pitchFamily="34" charset="0"/>
                        </a:rPr>
                        <a:t>One less</a:t>
                      </a:r>
                    </a:p>
                  </a:txBody>
                  <a:tcPr/>
                </a:tc>
                <a:extLst>
                  <a:ext uri="{0D108BD9-81ED-4DB2-BD59-A6C34878D82A}">
                    <a16:rowId xmlns:a16="http://schemas.microsoft.com/office/drawing/2014/main" val="10014"/>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10 or 100 more </a:t>
                      </a:r>
                    </a:p>
                  </a:txBody>
                  <a:tcPr/>
                </a:tc>
                <a:tc>
                  <a:txBody>
                    <a:bodyPr/>
                    <a:lstStyle/>
                    <a:p>
                      <a:r>
                        <a:rPr lang="en-GB" sz="680" dirty="0">
                          <a:latin typeface="Century Gothic" panose="020B0502020202020204" pitchFamily="34" charset="0"/>
                        </a:rPr>
                        <a:t>10 or 100 more </a:t>
                      </a:r>
                    </a:p>
                  </a:txBody>
                  <a:tcPr/>
                </a:tc>
                <a:tc>
                  <a:txBody>
                    <a:bodyPr/>
                    <a:lstStyle/>
                    <a:p>
                      <a:r>
                        <a:rPr lang="en-GB" sz="680" dirty="0">
                          <a:latin typeface="Century Gothic" panose="020B0502020202020204" pitchFamily="34" charset="0"/>
                        </a:rPr>
                        <a:t>10 or 100 more </a:t>
                      </a:r>
                    </a:p>
                  </a:txBody>
                  <a:tcPr/>
                </a:tc>
                <a:tc>
                  <a:txBody>
                    <a:bodyPr/>
                    <a:lstStyle/>
                    <a:p>
                      <a:r>
                        <a:rPr lang="en-GB" sz="680" dirty="0">
                          <a:latin typeface="Century Gothic" panose="020B0502020202020204" pitchFamily="34" charset="0"/>
                        </a:rPr>
                        <a:t>10 or 100 more </a:t>
                      </a:r>
                    </a:p>
                  </a:txBody>
                  <a:tcPr/>
                </a:tc>
                <a:extLst>
                  <a:ext uri="{0D108BD9-81ED-4DB2-BD59-A6C34878D82A}">
                    <a16:rowId xmlns:a16="http://schemas.microsoft.com/office/drawing/2014/main" val="10015"/>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10 or 100 less</a:t>
                      </a:r>
                    </a:p>
                  </a:txBody>
                  <a:tcPr/>
                </a:tc>
                <a:tc>
                  <a:txBody>
                    <a:bodyPr/>
                    <a:lstStyle/>
                    <a:p>
                      <a:r>
                        <a:rPr lang="en-GB" sz="680" dirty="0">
                          <a:latin typeface="Century Gothic" panose="020B0502020202020204" pitchFamily="34" charset="0"/>
                        </a:rPr>
                        <a:t>10 or 100 less</a:t>
                      </a:r>
                    </a:p>
                  </a:txBody>
                  <a:tcPr/>
                </a:tc>
                <a:tc>
                  <a:txBody>
                    <a:bodyPr/>
                    <a:lstStyle/>
                    <a:p>
                      <a:r>
                        <a:rPr lang="en-GB" sz="680" dirty="0">
                          <a:latin typeface="Century Gothic" panose="020B0502020202020204" pitchFamily="34" charset="0"/>
                        </a:rPr>
                        <a:t>10 or 100 less</a:t>
                      </a:r>
                    </a:p>
                  </a:txBody>
                  <a:tcPr/>
                </a:tc>
                <a:tc>
                  <a:txBody>
                    <a:bodyPr/>
                    <a:lstStyle/>
                    <a:p>
                      <a:r>
                        <a:rPr lang="en-GB" sz="680" dirty="0">
                          <a:latin typeface="Century Gothic" panose="020B0502020202020204" pitchFamily="34" charset="0"/>
                        </a:rPr>
                        <a:t>10 or 100 less</a:t>
                      </a:r>
                    </a:p>
                  </a:txBody>
                  <a:tcPr/>
                </a:tc>
                <a:extLst>
                  <a:ext uri="{0D108BD9-81ED-4DB2-BD59-A6C34878D82A}">
                    <a16:rowId xmlns:a16="http://schemas.microsoft.com/office/drawing/2014/main" val="10016"/>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p>
                  </a:txBody>
                  <a:tcPr/>
                </a:tc>
                <a:tc>
                  <a:txBody>
                    <a:bodyPr/>
                    <a:lstStyle/>
                    <a:p>
                      <a:r>
                        <a:rPr lang="en-GB" sz="680" b="1" dirty="0">
                          <a:latin typeface="Century Gothic" panose="020B0502020202020204" pitchFamily="34" charset="0"/>
                        </a:rPr>
                        <a:t>1000 more</a:t>
                      </a:r>
                    </a:p>
                  </a:txBody>
                  <a:tcPr/>
                </a:tc>
                <a:tc>
                  <a:txBody>
                    <a:bodyPr/>
                    <a:lstStyle/>
                    <a:p>
                      <a:r>
                        <a:rPr lang="en-GB" sz="680" dirty="0">
                          <a:latin typeface="Century Gothic" panose="020B0502020202020204" pitchFamily="34" charset="0"/>
                        </a:rPr>
                        <a:t>1000 more</a:t>
                      </a:r>
                    </a:p>
                  </a:txBody>
                  <a:tcPr/>
                </a:tc>
                <a:tc>
                  <a:txBody>
                    <a:bodyPr/>
                    <a:lstStyle/>
                    <a:p>
                      <a:r>
                        <a:rPr lang="en-GB" sz="680" dirty="0">
                          <a:latin typeface="Century Gothic" panose="020B0502020202020204" pitchFamily="34" charset="0"/>
                        </a:rPr>
                        <a:t>1000 more</a:t>
                      </a:r>
                    </a:p>
                  </a:txBody>
                  <a:tcPr/>
                </a:tc>
                <a:extLst>
                  <a:ext uri="{0D108BD9-81ED-4DB2-BD59-A6C34878D82A}">
                    <a16:rowId xmlns:a16="http://schemas.microsoft.com/office/drawing/2014/main" val="10017"/>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p>
                  </a:txBody>
                  <a:tcPr/>
                </a:tc>
                <a:tc>
                  <a:txBody>
                    <a:bodyPr/>
                    <a:lstStyle/>
                    <a:p>
                      <a:r>
                        <a:rPr lang="en-GB" sz="680" b="1" dirty="0">
                          <a:latin typeface="Century Gothic" panose="020B0502020202020204" pitchFamily="34" charset="0"/>
                        </a:rPr>
                        <a:t>1000</a:t>
                      </a:r>
                      <a:r>
                        <a:rPr lang="en-GB" sz="680" b="1" baseline="0" dirty="0">
                          <a:latin typeface="Century Gothic" panose="020B0502020202020204" pitchFamily="34" charset="0"/>
                        </a:rPr>
                        <a:t> less</a:t>
                      </a:r>
                      <a:endParaRPr lang="en-GB" sz="680" b="1" dirty="0">
                        <a:latin typeface="Century Gothic" panose="020B0502020202020204" pitchFamily="34" charset="0"/>
                      </a:endParaRPr>
                    </a:p>
                  </a:txBody>
                  <a:tcPr/>
                </a:tc>
                <a:tc>
                  <a:txBody>
                    <a:bodyPr/>
                    <a:lstStyle/>
                    <a:p>
                      <a:r>
                        <a:rPr lang="en-GB" sz="680" dirty="0">
                          <a:latin typeface="Century Gothic" panose="020B0502020202020204" pitchFamily="34" charset="0"/>
                        </a:rPr>
                        <a:t>1000</a:t>
                      </a:r>
                      <a:r>
                        <a:rPr lang="en-GB" sz="680" baseline="0" dirty="0">
                          <a:latin typeface="Century Gothic" panose="020B0502020202020204" pitchFamily="34" charset="0"/>
                        </a:rPr>
                        <a:t> less</a:t>
                      </a:r>
                      <a:endParaRPr lang="en-GB" sz="680" dirty="0">
                        <a:latin typeface="Century Gothic" panose="020B0502020202020204" pitchFamily="34" charset="0"/>
                      </a:endParaRPr>
                    </a:p>
                  </a:txBody>
                  <a:tcPr/>
                </a:tc>
                <a:tc>
                  <a:txBody>
                    <a:bodyPr/>
                    <a:lstStyle/>
                    <a:p>
                      <a:r>
                        <a:rPr lang="en-GB" sz="680" dirty="0">
                          <a:latin typeface="Century Gothic" panose="020B0502020202020204" pitchFamily="34" charset="0"/>
                        </a:rPr>
                        <a:t>1000</a:t>
                      </a:r>
                      <a:r>
                        <a:rPr lang="en-GB" sz="680" baseline="0" dirty="0">
                          <a:latin typeface="Century Gothic" panose="020B0502020202020204" pitchFamily="34" charset="0"/>
                        </a:rPr>
                        <a:t> less</a:t>
                      </a:r>
                      <a:endParaRPr lang="en-GB" sz="680" dirty="0">
                        <a:latin typeface="Century Gothic" panose="020B0502020202020204" pitchFamily="34" charset="0"/>
                      </a:endParaRPr>
                    </a:p>
                  </a:txBody>
                  <a:tcPr/>
                </a:tc>
                <a:extLst>
                  <a:ext uri="{0D108BD9-81ED-4DB2-BD59-A6C34878D82A}">
                    <a16:rowId xmlns:a16="http://schemas.microsoft.com/office/drawing/2014/main" val="10018"/>
                  </a:ext>
                </a:extLst>
              </a:tr>
              <a:tr h="0">
                <a:tc>
                  <a:txBody>
                    <a:bodyPr/>
                    <a:lstStyle/>
                    <a:p>
                      <a:r>
                        <a:rPr lang="en-GB" sz="680" b="1" dirty="0">
                          <a:latin typeface="Century Gothic" panose="020B0502020202020204" pitchFamily="34" charset="0"/>
                        </a:rPr>
                        <a:t>Equal to </a:t>
                      </a:r>
                    </a:p>
                  </a:txBody>
                  <a:tcPr/>
                </a:tc>
                <a:tc>
                  <a:txBody>
                    <a:bodyPr/>
                    <a:lstStyle/>
                    <a:p>
                      <a:r>
                        <a:rPr lang="en-GB" sz="680" dirty="0">
                          <a:latin typeface="Century Gothic" panose="020B0502020202020204" pitchFamily="34" charset="0"/>
                        </a:rPr>
                        <a:t>Equal to </a:t>
                      </a:r>
                    </a:p>
                  </a:txBody>
                  <a:tcPr/>
                </a:tc>
                <a:tc>
                  <a:txBody>
                    <a:bodyPr/>
                    <a:lstStyle/>
                    <a:p>
                      <a:r>
                        <a:rPr lang="en-GB" sz="680" dirty="0">
                          <a:latin typeface="Century Gothic" panose="020B0502020202020204" pitchFamily="34" charset="0"/>
                        </a:rPr>
                        <a:t>Equal to </a:t>
                      </a:r>
                    </a:p>
                  </a:txBody>
                  <a:tcPr/>
                </a:tc>
                <a:tc>
                  <a:txBody>
                    <a:bodyPr/>
                    <a:lstStyle/>
                    <a:p>
                      <a:r>
                        <a:rPr lang="en-GB" sz="680" dirty="0">
                          <a:latin typeface="Century Gothic" panose="020B0502020202020204" pitchFamily="34" charset="0"/>
                        </a:rPr>
                        <a:t>Equal to </a:t>
                      </a:r>
                    </a:p>
                  </a:txBody>
                  <a:tcPr/>
                </a:tc>
                <a:tc>
                  <a:txBody>
                    <a:bodyPr/>
                    <a:lstStyle/>
                    <a:p>
                      <a:r>
                        <a:rPr lang="en-GB" sz="680" dirty="0">
                          <a:latin typeface="Century Gothic" panose="020B0502020202020204" pitchFamily="34" charset="0"/>
                        </a:rPr>
                        <a:t>Equal to </a:t>
                      </a:r>
                    </a:p>
                  </a:txBody>
                  <a:tcPr/>
                </a:tc>
                <a:tc>
                  <a:txBody>
                    <a:bodyPr/>
                    <a:lstStyle/>
                    <a:p>
                      <a:r>
                        <a:rPr lang="en-GB" sz="680" dirty="0">
                          <a:latin typeface="Century Gothic" panose="020B0502020202020204" pitchFamily="34" charset="0"/>
                        </a:rPr>
                        <a:t>Equal to </a:t>
                      </a:r>
                    </a:p>
                  </a:txBody>
                  <a:tcPr/>
                </a:tc>
                <a:extLst>
                  <a:ext uri="{0D108BD9-81ED-4DB2-BD59-A6C34878D82A}">
                    <a16:rowId xmlns:a16="http://schemas.microsoft.com/office/drawing/2014/main" val="10019"/>
                  </a:ext>
                </a:extLst>
              </a:tr>
              <a:tr h="0">
                <a:tc>
                  <a:txBody>
                    <a:bodyPr/>
                    <a:lstStyle/>
                    <a:p>
                      <a:r>
                        <a:rPr lang="en-GB" sz="680" b="1" dirty="0">
                          <a:latin typeface="Century Gothic" panose="020B0502020202020204" pitchFamily="34" charset="0"/>
                        </a:rPr>
                        <a:t>More than</a:t>
                      </a:r>
                    </a:p>
                  </a:txBody>
                  <a:tcPr/>
                </a:tc>
                <a:tc>
                  <a:txBody>
                    <a:bodyPr/>
                    <a:lstStyle/>
                    <a:p>
                      <a:r>
                        <a:rPr lang="en-GB" sz="680" dirty="0">
                          <a:latin typeface="Century Gothic" panose="020B0502020202020204" pitchFamily="34" charset="0"/>
                        </a:rPr>
                        <a:t>More than</a:t>
                      </a:r>
                    </a:p>
                  </a:txBody>
                  <a:tcPr/>
                </a:tc>
                <a:tc>
                  <a:txBody>
                    <a:bodyPr/>
                    <a:lstStyle/>
                    <a:p>
                      <a:r>
                        <a:rPr lang="en-GB" sz="680" dirty="0">
                          <a:latin typeface="Century Gothic" panose="020B0502020202020204" pitchFamily="34" charset="0"/>
                        </a:rPr>
                        <a:t>More than</a:t>
                      </a:r>
                    </a:p>
                  </a:txBody>
                  <a:tcPr/>
                </a:tc>
                <a:tc>
                  <a:txBody>
                    <a:bodyPr/>
                    <a:lstStyle/>
                    <a:p>
                      <a:r>
                        <a:rPr lang="en-GB" sz="680" dirty="0">
                          <a:latin typeface="Century Gothic" panose="020B0502020202020204" pitchFamily="34" charset="0"/>
                        </a:rPr>
                        <a:t>More than</a:t>
                      </a:r>
                    </a:p>
                  </a:txBody>
                  <a:tcPr/>
                </a:tc>
                <a:tc>
                  <a:txBody>
                    <a:bodyPr/>
                    <a:lstStyle/>
                    <a:p>
                      <a:r>
                        <a:rPr lang="en-GB" sz="680" dirty="0">
                          <a:latin typeface="Century Gothic" panose="020B0502020202020204" pitchFamily="34" charset="0"/>
                        </a:rPr>
                        <a:t>More than</a:t>
                      </a:r>
                    </a:p>
                  </a:txBody>
                  <a:tcPr/>
                </a:tc>
                <a:tc>
                  <a:txBody>
                    <a:bodyPr/>
                    <a:lstStyle/>
                    <a:p>
                      <a:r>
                        <a:rPr lang="en-GB" sz="680" dirty="0">
                          <a:latin typeface="Century Gothic" panose="020B0502020202020204" pitchFamily="34" charset="0"/>
                        </a:rPr>
                        <a:t>More than</a:t>
                      </a:r>
                    </a:p>
                  </a:txBody>
                  <a:tcPr/>
                </a:tc>
                <a:extLst>
                  <a:ext uri="{0D108BD9-81ED-4DB2-BD59-A6C34878D82A}">
                    <a16:rowId xmlns:a16="http://schemas.microsoft.com/office/drawing/2014/main" val="10020"/>
                  </a:ext>
                </a:extLst>
              </a:tr>
              <a:tr h="0">
                <a:tc>
                  <a:txBody>
                    <a:bodyPr/>
                    <a:lstStyle/>
                    <a:p>
                      <a:r>
                        <a:rPr lang="en-GB" sz="680" b="1" dirty="0">
                          <a:latin typeface="Century Gothic" panose="020B0502020202020204" pitchFamily="34" charset="0"/>
                        </a:rPr>
                        <a:t>Less than (fewer)</a:t>
                      </a:r>
                    </a:p>
                  </a:txBody>
                  <a:tcPr/>
                </a:tc>
                <a:tc>
                  <a:txBody>
                    <a:bodyPr/>
                    <a:lstStyle/>
                    <a:p>
                      <a:r>
                        <a:rPr lang="en-GB" sz="680" dirty="0">
                          <a:latin typeface="Century Gothic" panose="020B0502020202020204" pitchFamily="34" charset="0"/>
                        </a:rPr>
                        <a:t>Less than (fewer)</a:t>
                      </a:r>
                    </a:p>
                  </a:txBody>
                  <a:tcPr/>
                </a:tc>
                <a:tc>
                  <a:txBody>
                    <a:bodyPr/>
                    <a:lstStyle/>
                    <a:p>
                      <a:r>
                        <a:rPr lang="en-GB" sz="680" dirty="0">
                          <a:latin typeface="Century Gothic" panose="020B0502020202020204" pitchFamily="34" charset="0"/>
                        </a:rPr>
                        <a:t>Less than (fewer)</a:t>
                      </a:r>
                    </a:p>
                  </a:txBody>
                  <a:tcPr/>
                </a:tc>
                <a:tc>
                  <a:txBody>
                    <a:bodyPr/>
                    <a:lstStyle/>
                    <a:p>
                      <a:r>
                        <a:rPr lang="en-GB" sz="680" dirty="0">
                          <a:latin typeface="Century Gothic" panose="020B0502020202020204" pitchFamily="34" charset="0"/>
                        </a:rPr>
                        <a:t>Less than (fewer)</a:t>
                      </a:r>
                    </a:p>
                  </a:txBody>
                  <a:tcPr/>
                </a:tc>
                <a:tc>
                  <a:txBody>
                    <a:bodyPr/>
                    <a:lstStyle/>
                    <a:p>
                      <a:r>
                        <a:rPr lang="en-GB" sz="680" dirty="0">
                          <a:latin typeface="Century Gothic" panose="020B0502020202020204" pitchFamily="34" charset="0"/>
                        </a:rPr>
                        <a:t>Less than (fewer)</a:t>
                      </a:r>
                    </a:p>
                  </a:txBody>
                  <a:tcPr/>
                </a:tc>
                <a:tc>
                  <a:txBody>
                    <a:bodyPr/>
                    <a:lstStyle/>
                    <a:p>
                      <a:r>
                        <a:rPr lang="en-GB" sz="680" dirty="0">
                          <a:latin typeface="Century Gothic" panose="020B0502020202020204" pitchFamily="34" charset="0"/>
                        </a:rPr>
                        <a:t>Less than (fewer)</a:t>
                      </a:r>
                    </a:p>
                  </a:txBody>
                  <a:tcPr/>
                </a:tc>
                <a:extLst>
                  <a:ext uri="{0D108BD9-81ED-4DB2-BD59-A6C34878D82A}">
                    <a16:rowId xmlns:a16="http://schemas.microsoft.com/office/drawing/2014/main" val="10021"/>
                  </a:ext>
                </a:extLst>
              </a:tr>
              <a:tr h="0">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Place value </a:t>
                      </a:r>
                    </a:p>
                  </a:txBody>
                  <a:tcPr/>
                </a:tc>
                <a:tc>
                  <a:txBody>
                    <a:bodyPr/>
                    <a:lstStyle/>
                    <a:p>
                      <a:r>
                        <a:rPr lang="en-GB" sz="680" dirty="0">
                          <a:latin typeface="Century Gothic" panose="020B0502020202020204" pitchFamily="34" charset="0"/>
                        </a:rPr>
                        <a:t>Place value </a:t>
                      </a:r>
                    </a:p>
                  </a:txBody>
                  <a:tcPr/>
                </a:tc>
                <a:tc>
                  <a:txBody>
                    <a:bodyPr/>
                    <a:lstStyle/>
                    <a:p>
                      <a:r>
                        <a:rPr lang="en-GB" sz="680" dirty="0">
                          <a:latin typeface="Century Gothic" panose="020B0502020202020204" pitchFamily="34" charset="0"/>
                        </a:rPr>
                        <a:t>Place value </a:t>
                      </a:r>
                    </a:p>
                  </a:txBody>
                  <a:tcPr/>
                </a:tc>
                <a:tc>
                  <a:txBody>
                    <a:bodyPr/>
                    <a:lstStyle/>
                    <a:p>
                      <a:r>
                        <a:rPr lang="en-GB" sz="680" dirty="0">
                          <a:latin typeface="Century Gothic" panose="020B0502020202020204" pitchFamily="34" charset="0"/>
                        </a:rPr>
                        <a:t>Place value </a:t>
                      </a:r>
                    </a:p>
                  </a:txBody>
                  <a:tcPr/>
                </a:tc>
                <a:tc>
                  <a:txBody>
                    <a:bodyPr/>
                    <a:lstStyle/>
                    <a:p>
                      <a:r>
                        <a:rPr lang="en-GB" sz="680" dirty="0">
                          <a:latin typeface="Century Gothic" panose="020B0502020202020204" pitchFamily="34" charset="0"/>
                        </a:rPr>
                        <a:t>Place value </a:t>
                      </a:r>
                    </a:p>
                  </a:txBody>
                  <a:tcPr/>
                </a:tc>
                <a:extLst>
                  <a:ext uri="{0D108BD9-81ED-4DB2-BD59-A6C34878D82A}">
                    <a16:rowId xmlns:a16="http://schemas.microsoft.com/office/drawing/2014/main" val="10022"/>
                  </a:ext>
                </a:extLst>
              </a:tr>
              <a:tr h="0">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Digit </a:t>
                      </a:r>
                    </a:p>
                  </a:txBody>
                  <a:tcPr/>
                </a:tc>
                <a:tc>
                  <a:txBody>
                    <a:bodyPr/>
                    <a:lstStyle/>
                    <a:p>
                      <a:r>
                        <a:rPr lang="en-GB" sz="680" dirty="0">
                          <a:latin typeface="Century Gothic" panose="020B0502020202020204" pitchFamily="34" charset="0"/>
                        </a:rPr>
                        <a:t>Digit </a:t>
                      </a:r>
                    </a:p>
                  </a:txBody>
                  <a:tcPr/>
                </a:tc>
                <a:tc>
                  <a:txBody>
                    <a:bodyPr/>
                    <a:lstStyle/>
                    <a:p>
                      <a:r>
                        <a:rPr lang="en-GB" sz="680" dirty="0">
                          <a:latin typeface="Century Gothic" panose="020B0502020202020204" pitchFamily="34" charset="0"/>
                        </a:rPr>
                        <a:t>Digit </a:t>
                      </a:r>
                    </a:p>
                  </a:txBody>
                  <a:tcPr/>
                </a:tc>
                <a:tc>
                  <a:txBody>
                    <a:bodyPr/>
                    <a:lstStyle/>
                    <a:p>
                      <a:r>
                        <a:rPr lang="en-GB" sz="680" dirty="0">
                          <a:latin typeface="Century Gothic" panose="020B0502020202020204" pitchFamily="34" charset="0"/>
                        </a:rPr>
                        <a:t>Digit </a:t>
                      </a:r>
                    </a:p>
                  </a:txBody>
                  <a:tcPr/>
                </a:tc>
                <a:tc>
                  <a:txBody>
                    <a:bodyPr/>
                    <a:lstStyle/>
                    <a:p>
                      <a:r>
                        <a:rPr lang="en-GB" sz="680" dirty="0">
                          <a:latin typeface="Century Gothic" panose="020B0502020202020204" pitchFamily="34" charset="0"/>
                        </a:rPr>
                        <a:t>Digit </a:t>
                      </a:r>
                    </a:p>
                  </a:txBody>
                  <a:tcPr/>
                </a:tc>
                <a:extLst>
                  <a:ext uri="{0D108BD9-81ED-4DB2-BD59-A6C34878D82A}">
                    <a16:rowId xmlns:a16="http://schemas.microsoft.com/office/drawing/2014/main" val="10023"/>
                  </a:ext>
                </a:extLst>
              </a:tr>
              <a:tr h="0">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Two digit </a:t>
                      </a:r>
                    </a:p>
                  </a:txBody>
                  <a:tcPr/>
                </a:tc>
                <a:tc>
                  <a:txBody>
                    <a:bodyPr/>
                    <a:lstStyle/>
                    <a:p>
                      <a:r>
                        <a:rPr lang="en-GB" sz="680" dirty="0">
                          <a:latin typeface="Century Gothic" panose="020B0502020202020204" pitchFamily="34" charset="0"/>
                        </a:rPr>
                        <a:t>Two digit </a:t>
                      </a:r>
                    </a:p>
                  </a:txBody>
                  <a:tcPr/>
                </a:tc>
                <a:tc>
                  <a:txBody>
                    <a:bodyPr/>
                    <a:lstStyle/>
                    <a:p>
                      <a:r>
                        <a:rPr lang="en-GB" sz="680" dirty="0">
                          <a:latin typeface="Century Gothic" panose="020B0502020202020204" pitchFamily="34" charset="0"/>
                        </a:rPr>
                        <a:t>Two digit </a:t>
                      </a:r>
                    </a:p>
                  </a:txBody>
                  <a:tcPr/>
                </a:tc>
                <a:tc>
                  <a:txBody>
                    <a:bodyPr/>
                    <a:lstStyle/>
                    <a:p>
                      <a:r>
                        <a:rPr lang="en-GB" sz="680" dirty="0">
                          <a:latin typeface="Century Gothic" panose="020B0502020202020204" pitchFamily="34" charset="0"/>
                        </a:rPr>
                        <a:t>Two digit </a:t>
                      </a:r>
                    </a:p>
                  </a:txBody>
                  <a:tcPr/>
                </a:tc>
                <a:tc>
                  <a:txBody>
                    <a:bodyPr/>
                    <a:lstStyle/>
                    <a:p>
                      <a:r>
                        <a:rPr lang="en-GB" sz="680" dirty="0">
                          <a:latin typeface="Century Gothic" panose="020B0502020202020204" pitchFamily="34" charset="0"/>
                        </a:rPr>
                        <a:t>Two digit </a:t>
                      </a:r>
                    </a:p>
                  </a:txBody>
                  <a:tcPr/>
                </a:tc>
                <a:extLst>
                  <a:ext uri="{0D108BD9-81ED-4DB2-BD59-A6C34878D82A}">
                    <a16:rowId xmlns:a16="http://schemas.microsoft.com/office/drawing/2014/main" val="10024"/>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Three digit </a:t>
                      </a:r>
                    </a:p>
                  </a:txBody>
                  <a:tcPr/>
                </a:tc>
                <a:tc>
                  <a:txBody>
                    <a:bodyPr/>
                    <a:lstStyle/>
                    <a:p>
                      <a:r>
                        <a:rPr lang="en-GB" sz="680" dirty="0">
                          <a:latin typeface="Century Gothic" panose="020B0502020202020204" pitchFamily="34" charset="0"/>
                        </a:rPr>
                        <a:t>Three digit </a:t>
                      </a:r>
                    </a:p>
                  </a:txBody>
                  <a:tcPr/>
                </a:tc>
                <a:tc>
                  <a:txBody>
                    <a:bodyPr/>
                    <a:lstStyle/>
                    <a:p>
                      <a:r>
                        <a:rPr lang="en-GB" sz="680" dirty="0">
                          <a:latin typeface="Century Gothic" panose="020B0502020202020204" pitchFamily="34" charset="0"/>
                        </a:rPr>
                        <a:t>Three digit </a:t>
                      </a:r>
                    </a:p>
                  </a:txBody>
                  <a:tcPr/>
                </a:tc>
                <a:tc>
                  <a:txBody>
                    <a:bodyPr/>
                    <a:lstStyle/>
                    <a:p>
                      <a:r>
                        <a:rPr lang="en-GB" sz="680" dirty="0">
                          <a:latin typeface="Century Gothic" panose="020B0502020202020204" pitchFamily="34" charset="0"/>
                        </a:rPr>
                        <a:t>Three digit </a:t>
                      </a:r>
                    </a:p>
                  </a:txBody>
                  <a:tcPr/>
                </a:tc>
                <a:extLst>
                  <a:ext uri="{0D108BD9-81ED-4DB2-BD59-A6C34878D82A}">
                    <a16:rowId xmlns:a16="http://schemas.microsoft.com/office/drawing/2014/main" val="10025"/>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Four digit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680" dirty="0">
                          <a:latin typeface="Century Gothic" panose="020B0502020202020204" pitchFamily="34" charset="0"/>
                        </a:rPr>
                        <a:t>Four digit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680" dirty="0">
                          <a:latin typeface="Century Gothic" panose="020B0502020202020204" pitchFamily="34" charset="0"/>
                        </a:rPr>
                        <a:t>Four digit </a:t>
                      </a:r>
                    </a:p>
                    <a:p>
                      <a:endParaRPr lang="en-GB" sz="680" dirty="0">
                        <a:latin typeface="Century Gothic" panose="020B0502020202020204" pitchFamily="34" charset="0"/>
                      </a:endParaRPr>
                    </a:p>
                  </a:txBody>
                  <a:tcPr/>
                </a:tc>
                <a:extLst>
                  <a:ext uri="{0D108BD9-81ED-4DB2-BD59-A6C34878D82A}">
                    <a16:rowId xmlns:a16="http://schemas.microsoft.com/office/drawing/2014/main" val="10026"/>
                  </a:ext>
                </a:extLst>
              </a:tr>
              <a:tr h="0">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Estimate </a:t>
                      </a:r>
                    </a:p>
                  </a:txBody>
                  <a:tcPr/>
                </a:tc>
                <a:tc>
                  <a:txBody>
                    <a:bodyPr/>
                    <a:lstStyle/>
                    <a:p>
                      <a:r>
                        <a:rPr lang="en-GB" sz="680" dirty="0">
                          <a:latin typeface="Century Gothic" panose="020B0502020202020204" pitchFamily="34" charset="0"/>
                        </a:rPr>
                        <a:t>Estimate </a:t>
                      </a:r>
                    </a:p>
                  </a:txBody>
                  <a:tcPr/>
                </a:tc>
                <a:tc>
                  <a:txBody>
                    <a:bodyPr/>
                    <a:lstStyle/>
                    <a:p>
                      <a:r>
                        <a:rPr lang="en-GB" sz="680" dirty="0">
                          <a:latin typeface="Century Gothic" panose="020B0502020202020204" pitchFamily="34" charset="0"/>
                        </a:rPr>
                        <a:t>Estimate </a:t>
                      </a:r>
                    </a:p>
                  </a:txBody>
                  <a:tcPr/>
                </a:tc>
                <a:tc>
                  <a:txBody>
                    <a:bodyPr/>
                    <a:lstStyle/>
                    <a:p>
                      <a:r>
                        <a:rPr lang="en-GB" sz="680" dirty="0">
                          <a:latin typeface="Century Gothic" panose="020B0502020202020204" pitchFamily="34" charset="0"/>
                        </a:rPr>
                        <a:t>Estimate </a:t>
                      </a:r>
                    </a:p>
                  </a:txBody>
                  <a:tcPr/>
                </a:tc>
                <a:tc>
                  <a:txBody>
                    <a:bodyPr/>
                    <a:lstStyle/>
                    <a:p>
                      <a:r>
                        <a:rPr lang="en-GB" sz="680" dirty="0">
                          <a:latin typeface="Century Gothic" panose="020B0502020202020204" pitchFamily="34" charset="0"/>
                        </a:rPr>
                        <a:t>Estimate </a:t>
                      </a:r>
                    </a:p>
                  </a:txBody>
                  <a:tcPr/>
                </a:tc>
                <a:extLst>
                  <a:ext uri="{0D108BD9-81ED-4DB2-BD59-A6C34878D82A}">
                    <a16:rowId xmlns:a16="http://schemas.microsoft.com/office/drawing/2014/main" val="10027"/>
                  </a:ext>
                </a:extLst>
              </a:tr>
              <a:tr h="0">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Compare </a:t>
                      </a:r>
                    </a:p>
                  </a:txBody>
                  <a:tcPr/>
                </a:tc>
                <a:tc>
                  <a:txBody>
                    <a:bodyPr/>
                    <a:lstStyle/>
                    <a:p>
                      <a:r>
                        <a:rPr lang="en-GB" sz="680" dirty="0">
                          <a:latin typeface="Century Gothic" panose="020B0502020202020204" pitchFamily="34" charset="0"/>
                        </a:rPr>
                        <a:t>Compare </a:t>
                      </a:r>
                    </a:p>
                  </a:txBody>
                  <a:tcPr/>
                </a:tc>
                <a:tc>
                  <a:txBody>
                    <a:bodyPr/>
                    <a:lstStyle/>
                    <a:p>
                      <a:r>
                        <a:rPr lang="en-GB" sz="680" dirty="0">
                          <a:latin typeface="Century Gothic" panose="020B0502020202020204" pitchFamily="34" charset="0"/>
                        </a:rPr>
                        <a:t>Compare </a:t>
                      </a:r>
                    </a:p>
                  </a:txBody>
                  <a:tcPr/>
                </a:tc>
                <a:tc>
                  <a:txBody>
                    <a:bodyPr/>
                    <a:lstStyle/>
                    <a:p>
                      <a:r>
                        <a:rPr lang="en-GB" sz="680" dirty="0">
                          <a:latin typeface="Century Gothic" panose="020B0502020202020204" pitchFamily="34" charset="0"/>
                        </a:rPr>
                        <a:t>Compare </a:t>
                      </a:r>
                    </a:p>
                  </a:txBody>
                  <a:tcPr/>
                </a:tc>
                <a:tc>
                  <a:txBody>
                    <a:bodyPr/>
                    <a:lstStyle/>
                    <a:p>
                      <a:r>
                        <a:rPr lang="en-GB" sz="680" dirty="0">
                          <a:latin typeface="Century Gothic" panose="020B0502020202020204" pitchFamily="34" charset="0"/>
                        </a:rPr>
                        <a:t>Compare </a:t>
                      </a:r>
                    </a:p>
                  </a:txBody>
                  <a:tcPr/>
                </a:tc>
                <a:extLst>
                  <a:ext uri="{0D108BD9-81ED-4DB2-BD59-A6C34878D82A}">
                    <a16:rowId xmlns:a16="http://schemas.microsoft.com/office/drawing/2014/main" val="10028"/>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Round </a:t>
                      </a:r>
                    </a:p>
                  </a:txBody>
                  <a:tcPr/>
                </a:tc>
                <a:tc>
                  <a:txBody>
                    <a:bodyPr/>
                    <a:lstStyle/>
                    <a:p>
                      <a:r>
                        <a:rPr lang="en-GB" sz="680" dirty="0">
                          <a:latin typeface="Century Gothic" panose="020B0502020202020204" pitchFamily="34" charset="0"/>
                        </a:rPr>
                        <a:t>Round </a:t>
                      </a:r>
                    </a:p>
                  </a:txBody>
                  <a:tcPr/>
                </a:tc>
                <a:tc>
                  <a:txBody>
                    <a:bodyPr/>
                    <a:lstStyle/>
                    <a:p>
                      <a:r>
                        <a:rPr lang="en-GB" sz="680" dirty="0">
                          <a:latin typeface="Century Gothic" panose="020B0502020202020204" pitchFamily="34" charset="0"/>
                        </a:rPr>
                        <a:t>Round </a:t>
                      </a:r>
                    </a:p>
                  </a:txBody>
                  <a:tcPr/>
                </a:tc>
                <a:extLst>
                  <a:ext uri="{0D108BD9-81ED-4DB2-BD59-A6C34878D82A}">
                    <a16:rowId xmlns:a16="http://schemas.microsoft.com/office/drawing/2014/main" val="10029"/>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Roman numerals </a:t>
                      </a:r>
                    </a:p>
                  </a:txBody>
                  <a:tcPr/>
                </a:tc>
                <a:tc>
                  <a:txBody>
                    <a:bodyPr/>
                    <a:lstStyle/>
                    <a:p>
                      <a:r>
                        <a:rPr lang="en-GB" sz="680" dirty="0">
                          <a:latin typeface="Century Gothic" panose="020B0502020202020204" pitchFamily="34" charset="0"/>
                        </a:rPr>
                        <a:t>Roman numerals </a:t>
                      </a:r>
                    </a:p>
                  </a:txBody>
                  <a:tcPr/>
                </a:tc>
                <a:tc>
                  <a:txBody>
                    <a:bodyPr/>
                    <a:lstStyle/>
                    <a:p>
                      <a:r>
                        <a:rPr lang="en-GB" sz="680" dirty="0">
                          <a:latin typeface="Century Gothic" panose="020B0502020202020204" pitchFamily="34" charset="0"/>
                        </a:rPr>
                        <a:t>Roman numerals </a:t>
                      </a:r>
                    </a:p>
                  </a:txBody>
                  <a:tcPr/>
                </a:tc>
                <a:extLst>
                  <a:ext uri="{0D108BD9-81ED-4DB2-BD59-A6C34878D82A}">
                    <a16:rowId xmlns:a16="http://schemas.microsoft.com/office/drawing/2014/main" val="10030"/>
                  </a:ext>
                </a:extLst>
              </a:tr>
              <a:tr h="0">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endParaRPr lang="en-GB" sz="680" dirty="0">
                        <a:latin typeface="Century Gothic" panose="020B0502020202020204" pitchFamily="34" charset="0"/>
                      </a:endParaRPr>
                    </a:p>
                  </a:txBody>
                  <a:tcPr/>
                </a:tc>
                <a:tc>
                  <a:txBody>
                    <a:bodyPr/>
                    <a:lstStyle/>
                    <a:p>
                      <a:r>
                        <a:rPr lang="en-GB" sz="680" b="1" dirty="0">
                          <a:latin typeface="Century Gothic" panose="020B0502020202020204" pitchFamily="34" charset="0"/>
                        </a:rPr>
                        <a:t>Powers of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680" dirty="0">
                          <a:latin typeface="Century Gothic" panose="020B0502020202020204" pitchFamily="34" charset="0"/>
                        </a:rPr>
                        <a:t>Powers of </a:t>
                      </a:r>
                    </a:p>
                  </a:txBody>
                  <a:tcPr/>
                </a:tc>
                <a:extLst>
                  <a:ext uri="{0D108BD9-81ED-4DB2-BD59-A6C34878D82A}">
                    <a16:rowId xmlns:a16="http://schemas.microsoft.com/office/drawing/2014/main" val="10031"/>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4</a:t>
            </a:fld>
            <a:endParaRPr lang="en-GB" dirty="0"/>
          </a:p>
        </p:txBody>
      </p:sp>
    </p:spTree>
    <p:extLst>
      <p:ext uri="{BB962C8B-B14F-4D97-AF65-F5344CB8AC3E}">
        <p14:creationId xmlns:p14="http://schemas.microsoft.com/office/powerpoint/2010/main" val="4000219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981200" y="195736"/>
          <a:ext cx="8229600" cy="4096512"/>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Number</a:t>
                      </a:r>
                      <a:r>
                        <a:rPr lang="en-GB" sz="680" b="1" baseline="0" dirty="0">
                          <a:latin typeface="Century Gothic" panose="020B0502020202020204" pitchFamily="34" charset="0"/>
                        </a:rPr>
                        <a:t> – addition and subtraction </a:t>
                      </a:r>
                      <a:endParaRPr lang="en-GB" sz="68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80" b="1" dirty="0">
                          <a:latin typeface="Century Gothic" panose="020B0502020202020204" pitchFamily="34" charset="0"/>
                        </a:rPr>
                        <a:t>Year 1</a:t>
                      </a:r>
                    </a:p>
                  </a:txBody>
                  <a:tcPr/>
                </a:tc>
                <a:tc>
                  <a:txBody>
                    <a:bodyPr/>
                    <a:lstStyle/>
                    <a:p>
                      <a:r>
                        <a:rPr lang="en-GB" sz="680" b="1" dirty="0">
                          <a:latin typeface="Century Gothic" panose="020B0502020202020204" pitchFamily="34" charset="0"/>
                        </a:rPr>
                        <a:t>Year 2</a:t>
                      </a:r>
                    </a:p>
                  </a:txBody>
                  <a:tcPr/>
                </a:tc>
                <a:tc>
                  <a:txBody>
                    <a:bodyPr/>
                    <a:lstStyle/>
                    <a:p>
                      <a:r>
                        <a:rPr lang="en-GB" sz="680" b="1" dirty="0">
                          <a:latin typeface="Century Gothic" panose="020B0502020202020204" pitchFamily="34" charset="0"/>
                        </a:rPr>
                        <a:t>Year 3</a:t>
                      </a:r>
                    </a:p>
                  </a:txBody>
                  <a:tcPr/>
                </a:tc>
                <a:tc>
                  <a:txBody>
                    <a:bodyPr/>
                    <a:lstStyle/>
                    <a:p>
                      <a:r>
                        <a:rPr lang="en-GB" sz="680" b="1" dirty="0">
                          <a:latin typeface="Century Gothic" panose="020B0502020202020204" pitchFamily="34" charset="0"/>
                        </a:rPr>
                        <a:t>Year 4</a:t>
                      </a:r>
                    </a:p>
                  </a:txBody>
                  <a:tcPr/>
                </a:tc>
                <a:tc>
                  <a:txBody>
                    <a:bodyPr/>
                    <a:lstStyle/>
                    <a:p>
                      <a:r>
                        <a:rPr lang="en-GB" sz="680" b="1" dirty="0">
                          <a:latin typeface="Century Gothic" panose="020B0502020202020204" pitchFamily="34" charset="0"/>
                        </a:rPr>
                        <a:t>Year 5</a:t>
                      </a:r>
                    </a:p>
                  </a:txBody>
                  <a:tcPr/>
                </a:tc>
                <a:tc>
                  <a:txBody>
                    <a:bodyPr/>
                    <a:lstStyle/>
                    <a:p>
                      <a:r>
                        <a:rPr lang="en-GB" sz="68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r>
                        <a:rPr lang="en-GB" sz="680" b="1" dirty="0">
                          <a:latin typeface="Century Gothic" panose="020B0502020202020204" pitchFamily="34" charset="0"/>
                        </a:rPr>
                        <a:t>Add </a:t>
                      </a:r>
                    </a:p>
                  </a:txBody>
                  <a:tcPr/>
                </a:tc>
                <a:tc>
                  <a:txBody>
                    <a:bodyPr/>
                    <a:lstStyle/>
                    <a:p>
                      <a:r>
                        <a:rPr lang="en-GB" sz="680" b="0" dirty="0">
                          <a:latin typeface="Century Gothic" panose="020B0502020202020204" pitchFamily="34" charset="0"/>
                        </a:rPr>
                        <a:t>Add </a:t>
                      </a:r>
                    </a:p>
                  </a:txBody>
                  <a:tcPr/>
                </a:tc>
                <a:tc>
                  <a:txBody>
                    <a:bodyPr/>
                    <a:lstStyle/>
                    <a:p>
                      <a:r>
                        <a:rPr lang="en-GB" sz="680" b="0" dirty="0">
                          <a:latin typeface="Century Gothic" panose="020B0502020202020204" pitchFamily="34" charset="0"/>
                        </a:rPr>
                        <a:t>Add </a:t>
                      </a:r>
                    </a:p>
                  </a:txBody>
                  <a:tcPr/>
                </a:tc>
                <a:tc>
                  <a:txBody>
                    <a:bodyPr/>
                    <a:lstStyle/>
                    <a:p>
                      <a:r>
                        <a:rPr lang="en-GB" sz="680" b="0" dirty="0">
                          <a:latin typeface="Century Gothic" panose="020B0502020202020204" pitchFamily="34" charset="0"/>
                        </a:rPr>
                        <a:t>Add </a:t>
                      </a:r>
                    </a:p>
                  </a:txBody>
                  <a:tcPr/>
                </a:tc>
                <a:tc>
                  <a:txBody>
                    <a:bodyPr/>
                    <a:lstStyle/>
                    <a:p>
                      <a:r>
                        <a:rPr lang="en-GB" sz="680" b="0" dirty="0">
                          <a:latin typeface="Century Gothic" panose="020B0502020202020204" pitchFamily="34" charset="0"/>
                        </a:rPr>
                        <a:t>Add </a:t>
                      </a:r>
                    </a:p>
                  </a:txBody>
                  <a:tcPr/>
                </a:tc>
                <a:tc>
                  <a:txBody>
                    <a:bodyPr/>
                    <a:lstStyle/>
                    <a:p>
                      <a:r>
                        <a:rPr lang="en-GB" sz="680" b="0" dirty="0">
                          <a:latin typeface="Century Gothic" panose="020B0502020202020204" pitchFamily="34" charset="0"/>
                        </a:rPr>
                        <a:t>Add </a:t>
                      </a:r>
                    </a:p>
                  </a:txBody>
                  <a:tcPr/>
                </a:tc>
                <a:extLst>
                  <a:ext uri="{0D108BD9-81ED-4DB2-BD59-A6C34878D82A}">
                    <a16:rowId xmlns:a16="http://schemas.microsoft.com/office/drawing/2014/main" val="10002"/>
                  </a:ext>
                </a:extLst>
              </a:tr>
              <a:tr h="0">
                <a:tc>
                  <a:txBody>
                    <a:bodyPr/>
                    <a:lstStyle/>
                    <a:p>
                      <a:r>
                        <a:rPr lang="en-GB" sz="680" b="1" dirty="0">
                          <a:latin typeface="Century Gothic" panose="020B0502020202020204" pitchFamily="34" charset="0"/>
                        </a:rPr>
                        <a:t>Subtract </a:t>
                      </a:r>
                    </a:p>
                  </a:txBody>
                  <a:tcPr/>
                </a:tc>
                <a:tc>
                  <a:txBody>
                    <a:bodyPr/>
                    <a:lstStyle/>
                    <a:p>
                      <a:r>
                        <a:rPr lang="en-GB" sz="680" b="0" dirty="0">
                          <a:latin typeface="Century Gothic" panose="020B0502020202020204" pitchFamily="34" charset="0"/>
                        </a:rPr>
                        <a:t>Subtract </a:t>
                      </a:r>
                    </a:p>
                  </a:txBody>
                  <a:tcPr/>
                </a:tc>
                <a:tc>
                  <a:txBody>
                    <a:bodyPr/>
                    <a:lstStyle/>
                    <a:p>
                      <a:r>
                        <a:rPr lang="en-GB" sz="680" b="0" dirty="0">
                          <a:latin typeface="Century Gothic" panose="020B0502020202020204" pitchFamily="34" charset="0"/>
                        </a:rPr>
                        <a:t>Subtract </a:t>
                      </a:r>
                    </a:p>
                  </a:txBody>
                  <a:tcPr/>
                </a:tc>
                <a:tc>
                  <a:txBody>
                    <a:bodyPr/>
                    <a:lstStyle/>
                    <a:p>
                      <a:r>
                        <a:rPr lang="en-GB" sz="680" b="0" dirty="0">
                          <a:latin typeface="Century Gothic" panose="020B0502020202020204" pitchFamily="34" charset="0"/>
                        </a:rPr>
                        <a:t>Subtract </a:t>
                      </a:r>
                    </a:p>
                  </a:txBody>
                  <a:tcPr/>
                </a:tc>
                <a:tc>
                  <a:txBody>
                    <a:bodyPr/>
                    <a:lstStyle/>
                    <a:p>
                      <a:r>
                        <a:rPr lang="en-GB" sz="680" b="0" dirty="0">
                          <a:latin typeface="Century Gothic" panose="020B0502020202020204" pitchFamily="34" charset="0"/>
                        </a:rPr>
                        <a:t>Subtract </a:t>
                      </a:r>
                    </a:p>
                  </a:txBody>
                  <a:tcPr/>
                </a:tc>
                <a:tc>
                  <a:txBody>
                    <a:bodyPr/>
                    <a:lstStyle/>
                    <a:p>
                      <a:r>
                        <a:rPr lang="en-GB" sz="680" b="0" dirty="0">
                          <a:latin typeface="Century Gothic" panose="020B0502020202020204" pitchFamily="34" charset="0"/>
                        </a:rPr>
                        <a:t>Subtract </a:t>
                      </a:r>
                    </a:p>
                  </a:txBody>
                  <a:tcPr/>
                </a:tc>
                <a:extLst>
                  <a:ext uri="{0D108BD9-81ED-4DB2-BD59-A6C34878D82A}">
                    <a16:rowId xmlns:a16="http://schemas.microsoft.com/office/drawing/2014/main" val="10003"/>
                  </a:ext>
                </a:extLst>
              </a:tr>
              <a:tr h="0">
                <a:tc>
                  <a:txBody>
                    <a:bodyPr/>
                    <a:lstStyle/>
                    <a:p>
                      <a:r>
                        <a:rPr lang="en-GB" sz="680" b="1" dirty="0">
                          <a:latin typeface="Century Gothic" panose="020B0502020202020204" pitchFamily="34" charset="0"/>
                        </a:rPr>
                        <a:t>Equals </a:t>
                      </a:r>
                    </a:p>
                  </a:txBody>
                  <a:tcPr/>
                </a:tc>
                <a:tc>
                  <a:txBody>
                    <a:bodyPr/>
                    <a:lstStyle/>
                    <a:p>
                      <a:r>
                        <a:rPr lang="en-GB" sz="680" b="0" dirty="0">
                          <a:latin typeface="Century Gothic" panose="020B0502020202020204" pitchFamily="34" charset="0"/>
                        </a:rPr>
                        <a:t>Equals </a:t>
                      </a:r>
                    </a:p>
                  </a:txBody>
                  <a:tcPr/>
                </a:tc>
                <a:tc>
                  <a:txBody>
                    <a:bodyPr/>
                    <a:lstStyle/>
                    <a:p>
                      <a:r>
                        <a:rPr lang="en-GB" sz="680" b="0" dirty="0">
                          <a:latin typeface="Century Gothic" panose="020B0502020202020204" pitchFamily="34" charset="0"/>
                        </a:rPr>
                        <a:t>Equals </a:t>
                      </a:r>
                    </a:p>
                  </a:txBody>
                  <a:tcPr/>
                </a:tc>
                <a:tc>
                  <a:txBody>
                    <a:bodyPr/>
                    <a:lstStyle/>
                    <a:p>
                      <a:r>
                        <a:rPr lang="en-GB" sz="680" b="0" dirty="0">
                          <a:latin typeface="Century Gothic" panose="020B0502020202020204" pitchFamily="34" charset="0"/>
                        </a:rPr>
                        <a:t>Equals </a:t>
                      </a:r>
                    </a:p>
                  </a:txBody>
                  <a:tcPr/>
                </a:tc>
                <a:tc>
                  <a:txBody>
                    <a:bodyPr/>
                    <a:lstStyle/>
                    <a:p>
                      <a:r>
                        <a:rPr lang="en-GB" sz="680" b="0" dirty="0">
                          <a:latin typeface="Century Gothic" panose="020B0502020202020204" pitchFamily="34" charset="0"/>
                        </a:rPr>
                        <a:t>Equals </a:t>
                      </a:r>
                    </a:p>
                  </a:txBody>
                  <a:tcPr/>
                </a:tc>
                <a:tc>
                  <a:txBody>
                    <a:bodyPr/>
                    <a:lstStyle/>
                    <a:p>
                      <a:r>
                        <a:rPr lang="en-GB" sz="680" b="0" dirty="0">
                          <a:latin typeface="Century Gothic" panose="020B0502020202020204" pitchFamily="34" charset="0"/>
                        </a:rPr>
                        <a:t>Equals </a:t>
                      </a:r>
                    </a:p>
                  </a:txBody>
                  <a:tcPr/>
                </a:tc>
                <a:extLst>
                  <a:ext uri="{0D108BD9-81ED-4DB2-BD59-A6C34878D82A}">
                    <a16:rowId xmlns:a16="http://schemas.microsoft.com/office/drawing/2014/main" val="10004"/>
                  </a:ext>
                </a:extLst>
              </a:tr>
              <a:tr h="0">
                <a:tc>
                  <a:txBody>
                    <a:bodyPr/>
                    <a:lstStyle/>
                    <a:p>
                      <a:r>
                        <a:rPr lang="en-GB" sz="680" b="1" dirty="0">
                          <a:latin typeface="Century Gothic" panose="020B0502020202020204" pitchFamily="34" charset="0"/>
                        </a:rPr>
                        <a:t>Number bonds </a:t>
                      </a:r>
                    </a:p>
                  </a:txBody>
                  <a:tcPr/>
                </a:tc>
                <a:tc>
                  <a:txBody>
                    <a:bodyPr/>
                    <a:lstStyle/>
                    <a:p>
                      <a:r>
                        <a:rPr lang="en-GB" sz="680" b="0" dirty="0">
                          <a:latin typeface="Century Gothic" panose="020B0502020202020204" pitchFamily="34" charset="0"/>
                        </a:rPr>
                        <a:t>Number bonds </a:t>
                      </a:r>
                    </a:p>
                  </a:txBody>
                  <a:tcPr/>
                </a:tc>
                <a:tc>
                  <a:txBody>
                    <a:bodyPr/>
                    <a:lstStyle/>
                    <a:p>
                      <a:r>
                        <a:rPr lang="en-GB" sz="680" b="0" dirty="0">
                          <a:latin typeface="Century Gothic" panose="020B0502020202020204" pitchFamily="34" charset="0"/>
                        </a:rPr>
                        <a:t>Number bonds </a:t>
                      </a:r>
                    </a:p>
                  </a:txBody>
                  <a:tcPr/>
                </a:tc>
                <a:tc>
                  <a:txBody>
                    <a:bodyPr/>
                    <a:lstStyle/>
                    <a:p>
                      <a:r>
                        <a:rPr lang="en-GB" sz="680" b="0" dirty="0">
                          <a:latin typeface="Century Gothic" panose="020B0502020202020204" pitchFamily="34" charset="0"/>
                        </a:rPr>
                        <a:t>Number bonds </a:t>
                      </a:r>
                    </a:p>
                  </a:txBody>
                  <a:tcPr/>
                </a:tc>
                <a:tc>
                  <a:txBody>
                    <a:bodyPr/>
                    <a:lstStyle/>
                    <a:p>
                      <a:r>
                        <a:rPr lang="en-GB" sz="680" b="0" dirty="0">
                          <a:latin typeface="Century Gothic" panose="020B0502020202020204" pitchFamily="34" charset="0"/>
                        </a:rPr>
                        <a:t>Number bonds </a:t>
                      </a:r>
                    </a:p>
                  </a:txBody>
                  <a:tcPr/>
                </a:tc>
                <a:tc>
                  <a:txBody>
                    <a:bodyPr/>
                    <a:lstStyle/>
                    <a:p>
                      <a:r>
                        <a:rPr lang="en-GB" sz="680" b="0" dirty="0">
                          <a:latin typeface="Century Gothic" panose="020B0502020202020204" pitchFamily="34" charset="0"/>
                        </a:rPr>
                        <a:t>Number bonds </a:t>
                      </a:r>
                    </a:p>
                  </a:txBody>
                  <a:tcPr/>
                </a:tc>
                <a:extLst>
                  <a:ext uri="{0D108BD9-81ED-4DB2-BD59-A6C34878D82A}">
                    <a16:rowId xmlns:a16="http://schemas.microsoft.com/office/drawing/2014/main" val="10005"/>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Facts </a:t>
                      </a:r>
                    </a:p>
                  </a:txBody>
                  <a:tcPr/>
                </a:tc>
                <a:tc>
                  <a:txBody>
                    <a:bodyPr/>
                    <a:lstStyle/>
                    <a:p>
                      <a:r>
                        <a:rPr lang="en-GB" sz="680" b="0" dirty="0">
                          <a:latin typeface="Century Gothic" panose="020B0502020202020204" pitchFamily="34" charset="0"/>
                        </a:rPr>
                        <a:t>Facts </a:t>
                      </a:r>
                    </a:p>
                  </a:txBody>
                  <a:tcPr/>
                </a:tc>
                <a:tc>
                  <a:txBody>
                    <a:bodyPr/>
                    <a:lstStyle/>
                    <a:p>
                      <a:r>
                        <a:rPr lang="en-GB" sz="680" b="0" dirty="0">
                          <a:latin typeface="Century Gothic" panose="020B0502020202020204" pitchFamily="34" charset="0"/>
                        </a:rPr>
                        <a:t>Facts </a:t>
                      </a:r>
                    </a:p>
                  </a:txBody>
                  <a:tcPr/>
                </a:tc>
                <a:tc>
                  <a:txBody>
                    <a:bodyPr/>
                    <a:lstStyle/>
                    <a:p>
                      <a:r>
                        <a:rPr lang="en-GB" sz="680" b="0" dirty="0">
                          <a:latin typeface="Century Gothic" panose="020B0502020202020204" pitchFamily="34" charset="0"/>
                        </a:rPr>
                        <a:t>Facts </a:t>
                      </a:r>
                    </a:p>
                  </a:txBody>
                  <a:tcPr/>
                </a:tc>
                <a:tc>
                  <a:txBody>
                    <a:bodyPr/>
                    <a:lstStyle/>
                    <a:p>
                      <a:r>
                        <a:rPr lang="en-GB" sz="680" b="0" dirty="0">
                          <a:latin typeface="Century Gothic" panose="020B0502020202020204" pitchFamily="34" charset="0"/>
                        </a:rPr>
                        <a:t>Facts </a:t>
                      </a:r>
                    </a:p>
                  </a:txBody>
                  <a:tcPr/>
                </a:tc>
                <a:extLst>
                  <a:ext uri="{0D108BD9-81ED-4DB2-BD59-A6C34878D82A}">
                    <a16:rowId xmlns:a16="http://schemas.microsoft.com/office/drawing/2014/main" val="10006"/>
                  </a:ext>
                </a:extLst>
              </a:tr>
              <a:tr h="0">
                <a:tc>
                  <a:txBody>
                    <a:bodyPr/>
                    <a:lstStyle/>
                    <a:p>
                      <a:r>
                        <a:rPr lang="en-GB" sz="680" b="1" dirty="0">
                          <a:latin typeface="Century Gothic" panose="020B0502020202020204" pitchFamily="34" charset="0"/>
                        </a:rPr>
                        <a:t>Problems </a:t>
                      </a:r>
                    </a:p>
                  </a:txBody>
                  <a:tcPr/>
                </a:tc>
                <a:tc>
                  <a:txBody>
                    <a:bodyPr/>
                    <a:lstStyle/>
                    <a:p>
                      <a:r>
                        <a:rPr lang="en-GB" sz="680" b="0" dirty="0">
                          <a:latin typeface="Century Gothic" panose="020B0502020202020204" pitchFamily="34" charset="0"/>
                        </a:rPr>
                        <a:t>Problems </a:t>
                      </a:r>
                    </a:p>
                  </a:txBody>
                  <a:tcPr/>
                </a:tc>
                <a:tc>
                  <a:txBody>
                    <a:bodyPr/>
                    <a:lstStyle/>
                    <a:p>
                      <a:r>
                        <a:rPr lang="en-GB" sz="680" b="0" dirty="0">
                          <a:latin typeface="Century Gothic" panose="020B0502020202020204" pitchFamily="34" charset="0"/>
                        </a:rPr>
                        <a:t>Problems </a:t>
                      </a:r>
                    </a:p>
                  </a:txBody>
                  <a:tcPr/>
                </a:tc>
                <a:tc>
                  <a:txBody>
                    <a:bodyPr/>
                    <a:lstStyle/>
                    <a:p>
                      <a:r>
                        <a:rPr lang="en-GB" sz="680" b="0" dirty="0">
                          <a:latin typeface="Century Gothic" panose="020B0502020202020204" pitchFamily="34" charset="0"/>
                        </a:rPr>
                        <a:t>Problems </a:t>
                      </a:r>
                    </a:p>
                  </a:txBody>
                  <a:tcPr/>
                </a:tc>
                <a:tc>
                  <a:txBody>
                    <a:bodyPr/>
                    <a:lstStyle/>
                    <a:p>
                      <a:r>
                        <a:rPr lang="en-GB" sz="680" b="0" dirty="0">
                          <a:latin typeface="Century Gothic" panose="020B0502020202020204" pitchFamily="34" charset="0"/>
                        </a:rPr>
                        <a:t>Problems </a:t>
                      </a:r>
                    </a:p>
                  </a:txBody>
                  <a:tcPr/>
                </a:tc>
                <a:tc>
                  <a:txBody>
                    <a:bodyPr/>
                    <a:lstStyle/>
                    <a:p>
                      <a:r>
                        <a:rPr lang="en-GB" sz="680" b="0" dirty="0">
                          <a:latin typeface="Century Gothic" panose="020B0502020202020204" pitchFamily="34" charset="0"/>
                        </a:rPr>
                        <a:t>Problems </a:t>
                      </a:r>
                    </a:p>
                  </a:txBody>
                  <a:tcPr/>
                </a:tc>
                <a:extLst>
                  <a:ext uri="{0D108BD9-81ED-4DB2-BD59-A6C34878D82A}">
                    <a16:rowId xmlns:a16="http://schemas.microsoft.com/office/drawing/2014/main" val="10007"/>
                  </a:ext>
                </a:extLst>
              </a:tr>
              <a:tr h="0">
                <a:tc>
                  <a:txBody>
                    <a:bodyPr/>
                    <a:lstStyle/>
                    <a:p>
                      <a:r>
                        <a:rPr lang="en-GB" sz="680" b="1" dirty="0">
                          <a:latin typeface="Century Gothic" panose="020B0502020202020204" pitchFamily="34" charset="0"/>
                        </a:rPr>
                        <a:t>Missing</a:t>
                      </a:r>
                      <a:r>
                        <a:rPr lang="en-GB" sz="680" b="1" baseline="0" dirty="0">
                          <a:latin typeface="Century Gothic" panose="020B0502020202020204" pitchFamily="34" charset="0"/>
                        </a:rPr>
                        <a:t> number problems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Missing</a:t>
                      </a:r>
                      <a:r>
                        <a:rPr lang="en-GB" sz="680" b="0" baseline="0" dirty="0">
                          <a:latin typeface="Century Gothic" panose="020B0502020202020204" pitchFamily="34" charset="0"/>
                        </a:rPr>
                        <a:t> number problems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Missing</a:t>
                      </a:r>
                      <a:r>
                        <a:rPr lang="en-GB" sz="680" b="0" baseline="0" dirty="0">
                          <a:latin typeface="Century Gothic" panose="020B0502020202020204" pitchFamily="34" charset="0"/>
                        </a:rPr>
                        <a:t> number problems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Missing</a:t>
                      </a:r>
                      <a:r>
                        <a:rPr lang="en-GB" sz="680" b="0" baseline="0" dirty="0">
                          <a:latin typeface="Century Gothic" panose="020B0502020202020204" pitchFamily="34" charset="0"/>
                        </a:rPr>
                        <a:t> number problems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Missing</a:t>
                      </a:r>
                      <a:r>
                        <a:rPr lang="en-GB" sz="680" b="0" baseline="0" dirty="0">
                          <a:latin typeface="Century Gothic" panose="020B0502020202020204" pitchFamily="34" charset="0"/>
                        </a:rPr>
                        <a:t> number problems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Missing</a:t>
                      </a:r>
                      <a:r>
                        <a:rPr lang="en-GB" sz="680" b="0" baseline="0" dirty="0">
                          <a:latin typeface="Century Gothic" panose="020B0502020202020204" pitchFamily="34" charset="0"/>
                        </a:rPr>
                        <a:t> number problems </a:t>
                      </a:r>
                      <a:endParaRPr lang="en-GB" sz="680" b="0" dirty="0">
                        <a:latin typeface="Century Gothic" panose="020B0502020202020204" pitchFamily="34" charset="0"/>
                      </a:endParaRPr>
                    </a:p>
                  </a:txBody>
                  <a:tcPr/>
                </a:tc>
                <a:extLst>
                  <a:ext uri="{0D108BD9-81ED-4DB2-BD59-A6C34878D82A}">
                    <a16:rowId xmlns:a16="http://schemas.microsoft.com/office/drawing/2014/main" val="10008"/>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2 digit number </a:t>
                      </a:r>
                    </a:p>
                  </a:txBody>
                  <a:tcPr/>
                </a:tc>
                <a:tc>
                  <a:txBody>
                    <a:bodyPr/>
                    <a:lstStyle/>
                    <a:p>
                      <a:r>
                        <a:rPr lang="en-GB" sz="680" b="0" dirty="0">
                          <a:latin typeface="Century Gothic" panose="020B0502020202020204" pitchFamily="34" charset="0"/>
                        </a:rPr>
                        <a:t>2 digit number </a:t>
                      </a:r>
                    </a:p>
                  </a:txBody>
                  <a:tcPr/>
                </a:tc>
                <a:tc>
                  <a:txBody>
                    <a:bodyPr/>
                    <a:lstStyle/>
                    <a:p>
                      <a:r>
                        <a:rPr lang="en-GB" sz="680" b="0" dirty="0">
                          <a:latin typeface="Century Gothic" panose="020B0502020202020204" pitchFamily="34" charset="0"/>
                        </a:rPr>
                        <a:t>2 digit number </a:t>
                      </a:r>
                    </a:p>
                  </a:txBody>
                  <a:tcPr/>
                </a:tc>
                <a:tc>
                  <a:txBody>
                    <a:bodyPr/>
                    <a:lstStyle/>
                    <a:p>
                      <a:r>
                        <a:rPr lang="en-GB" sz="680" b="0" dirty="0">
                          <a:latin typeface="Century Gothic" panose="020B0502020202020204" pitchFamily="34" charset="0"/>
                        </a:rPr>
                        <a:t>2 digit number </a:t>
                      </a:r>
                    </a:p>
                  </a:txBody>
                  <a:tcPr/>
                </a:tc>
                <a:tc>
                  <a:txBody>
                    <a:bodyPr/>
                    <a:lstStyle/>
                    <a:p>
                      <a:r>
                        <a:rPr lang="en-GB" sz="680" b="0" dirty="0">
                          <a:latin typeface="Century Gothic" panose="020B0502020202020204" pitchFamily="34" charset="0"/>
                        </a:rPr>
                        <a:t>2 digit number </a:t>
                      </a:r>
                    </a:p>
                  </a:txBody>
                  <a:tcPr/>
                </a:tc>
                <a:extLst>
                  <a:ext uri="{0D108BD9-81ED-4DB2-BD59-A6C34878D82A}">
                    <a16:rowId xmlns:a16="http://schemas.microsoft.com/office/drawing/2014/main" val="1000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3 digit number </a:t>
                      </a:r>
                    </a:p>
                  </a:txBody>
                  <a:tcPr/>
                </a:tc>
                <a:tc>
                  <a:txBody>
                    <a:bodyPr/>
                    <a:lstStyle/>
                    <a:p>
                      <a:r>
                        <a:rPr lang="en-GB" sz="680" b="0" dirty="0">
                          <a:latin typeface="Century Gothic" panose="020B0502020202020204" pitchFamily="34" charset="0"/>
                        </a:rPr>
                        <a:t>3 digit number </a:t>
                      </a:r>
                    </a:p>
                  </a:txBody>
                  <a:tcPr/>
                </a:tc>
                <a:tc>
                  <a:txBody>
                    <a:bodyPr/>
                    <a:lstStyle/>
                    <a:p>
                      <a:r>
                        <a:rPr lang="en-GB" sz="680" b="0" dirty="0">
                          <a:latin typeface="Century Gothic" panose="020B0502020202020204" pitchFamily="34" charset="0"/>
                        </a:rPr>
                        <a:t>3 digit number </a:t>
                      </a:r>
                    </a:p>
                  </a:txBody>
                  <a:tcPr/>
                </a:tc>
                <a:tc>
                  <a:txBody>
                    <a:bodyPr/>
                    <a:lstStyle/>
                    <a:p>
                      <a:r>
                        <a:rPr lang="en-GB" sz="680" b="0" dirty="0">
                          <a:latin typeface="Century Gothic" panose="020B0502020202020204" pitchFamily="34" charset="0"/>
                        </a:rPr>
                        <a:t>3 digit number </a:t>
                      </a:r>
                    </a:p>
                  </a:txBody>
                  <a:tcPr/>
                </a:tc>
                <a:extLst>
                  <a:ext uri="{0D108BD9-81ED-4DB2-BD59-A6C34878D82A}">
                    <a16:rowId xmlns:a16="http://schemas.microsoft.com/office/drawing/2014/main" val="1001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4 digit</a:t>
                      </a:r>
                      <a:r>
                        <a:rPr lang="en-GB" sz="680" b="1" baseline="0" dirty="0">
                          <a:latin typeface="Century Gothic" panose="020B0502020202020204" pitchFamily="34" charset="0"/>
                        </a:rPr>
                        <a:t> number</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4 digit</a:t>
                      </a:r>
                      <a:r>
                        <a:rPr lang="en-GB" sz="680" b="0" baseline="0" dirty="0">
                          <a:latin typeface="Century Gothic" panose="020B0502020202020204" pitchFamily="34" charset="0"/>
                        </a:rPr>
                        <a:t> number</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4 digit</a:t>
                      </a:r>
                      <a:r>
                        <a:rPr lang="en-GB" sz="680" b="0" baseline="0" dirty="0">
                          <a:latin typeface="Century Gothic" panose="020B0502020202020204" pitchFamily="34" charset="0"/>
                        </a:rPr>
                        <a:t> number</a:t>
                      </a:r>
                      <a:endParaRPr lang="en-GB" sz="680" b="0" dirty="0">
                        <a:latin typeface="Century Gothic" panose="020B0502020202020204" pitchFamily="34" charset="0"/>
                      </a:endParaRPr>
                    </a:p>
                  </a:txBody>
                  <a:tcPr/>
                </a:tc>
                <a:extLst>
                  <a:ext uri="{0D108BD9-81ED-4DB2-BD59-A6C34878D82A}">
                    <a16:rowId xmlns:a16="http://schemas.microsoft.com/office/drawing/2014/main" val="10011"/>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Commutative </a:t>
                      </a:r>
                    </a:p>
                  </a:txBody>
                  <a:tcPr/>
                </a:tc>
                <a:tc>
                  <a:txBody>
                    <a:bodyPr/>
                    <a:lstStyle/>
                    <a:p>
                      <a:r>
                        <a:rPr lang="en-GB" sz="680" b="0" dirty="0">
                          <a:latin typeface="Century Gothic" panose="020B0502020202020204" pitchFamily="34" charset="0"/>
                        </a:rPr>
                        <a:t>Commutative </a:t>
                      </a:r>
                    </a:p>
                  </a:txBody>
                  <a:tcPr/>
                </a:tc>
                <a:tc>
                  <a:txBody>
                    <a:bodyPr/>
                    <a:lstStyle/>
                    <a:p>
                      <a:r>
                        <a:rPr lang="en-GB" sz="680" b="0" dirty="0">
                          <a:latin typeface="Century Gothic" panose="020B0502020202020204" pitchFamily="34" charset="0"/>
                        </a:rPr>
                        <a:t>Commutative </a:t>
                      </a:r>
                    </a:p>
                  </a:txBody>
                  <a:tcPr/>
                </a:tc>
                <a:tc>
                  <a:txBody>
                    <a:bodyPr/>
                    <a:lstStyle/>
                    <a:p>
                      <a:r>
                        <a:rPr lang="en-GB" sz="680" b="0" dirty="0">
                          <a:latin typeface="Century Gothic" panose="020B0502020202020204" pitchFamily="34" charset="0"/>
                        </a:rPr>
                        <a:t>Commutative </a:t>
                      </a:r>
                    </a:p>
                  </a:txBody>
                  <a:tcPr/>
                </a:tc>
                <a:tc>
                  <a:txBody>
                    <a:bodyPr/>
                    <a:lstStyle/>
                    <a:p>
                      <a:r>
                        <a:rPr lang="en-GB" sz="680" b="0" dirty="0">
                          <a:latin typeface="Century Gothic" panose="020B0502020202020204" pitchFamily="34" charset="0"/>
                        </a:rPr>
                        <a:t>Commutative </a:t>
                      </a:r>
                    </a:p>
                  </a:txBody>
                  <a:tcPr/>
                </a:tc>
                <a:extLst>
                  <a:ext uri="{0D108BD9-81ED-4DB2-BD59-A6C34878D82A}">
                    <a16:rowId xmlns:a16="http://schemas.microsoft.com/office/drawing/2014/main" val="10012"/>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Inverse </a:t>
                      </a:r>
                    </a:p>
                  </a:txBody>
                  <a:tcPr/>
                </a:tc>
                <a:tc>
                  <a:txBody>
                    <a:bodyPr/>
                    <a:lstStyle/>
                    <a:p>
                      <a:r>
                        <a:rPr lang="en-GB" sz="680" b="0" dirty="0">
                          <a:latin typeface="Century Gothic" panose="020B0502020202020204" pitchFamily="34" charset="0"/>
                        </a:rPr>
                        <a:t>Inverse </a:t>
                      </a:r>
                    </a:p>
                  </a:txBody>
                  <a:tcPr/>
                </a:tc>
                <a:tc>
                  <a:txBody>
                    <a:bodyPr/>
                    <a:lstStyle/>
                    <a:p>
                      <a:r>
                        <a:rPr lang="en-GB" sz="680" b="0" dirty="0">
                          <a:latin typeface="Century Gothic" panose="020B0502020202020204" pitchFamily="34" charset="0"/>
                        </a:rPr>
                        <a:t>Inverse </a:t>
                      </a:r>
                    </a:p>
                  </a:txBody>
                  <a:tcPr/>
                </a:tc>
                <a:tc>
                  <a:txBody>
                    <a:bodyPr/>
                    <a:lstStyle/>
                    <a:p>
                      <a:r>
                        <a:rPr lang="en-GB" sz="680" b="0" dirty="0">
                          <a:latin typeface="Century Gothic" panose="020B0502020202020204" pitchFamily="34" charset="0"/>
                        </a:rPr>
                        <a:t>Inverse </a:t>
                      </a:r>
                    </a:p>
                  </a:txBody>
                  <a:tcPr/>
                </a:tc>
                <a:tc>
                  <a:txBody>
                    <a:bodyPr/>
                    <a:lstStyle/>
                    <a:p>
                      <a:r>
                        <a:rPr lang="en-GB" sz="680" b="0" dirty="0">
                          <a:latin typeface="Century Gothic" panose="020B0502020202020204" pitchFamily="34" charset="0"/>
                        </a:rPr>
                        <a:t>Inverse </a:t>
                      </a:r>
                    </a:p>
                  </a:txBody>
                  <a:tcPr/>
                </a:tc>
                <a:extLst>
                  <a:ext uri="{0D108BD9-81ED-4DB2-BD59-A6C34878D82A}">
                    <a16:rowId xmlns:a16="http://schemas.microsoft.com/office/drawing/2014/main" val="10013"/>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Columnar addition </a:t>
                      </a:r>
                    </a:p>
                  </a:txBody>
                  <a:tcPr/>
                </a:tc>
                <a:tc>
                  <a:txBody>
                    <a:bodyPr/>
                    <a:lstStyle/>
                    <a:p>
                      <a:r>
                        <a:rPr lang="en-GB" sz="680" b="0" dirty="0">
                          <a:latin typeface="Century Gothic" panose="020B0502020202020204" pitchFamily="34" charset="0"/>
                        </a:rPr>
                        <a:t>Columnar addition </a:t>
                      </a:r>
                    </a:p>
                  </a:txBody>
                  <a:tcPr/>
                </a:tc>
                <a:tc>
                  <a:txBody>
                    <a:bodyPr/>
                    <a:lstStyle/>
                    <a:p>
                      <a:r>
                        <a:rPr lang="en-GB" sz="680" b="0" dirty="0">
                          <a:latin typeface="Century Gothic" panose="020B0502020202020204" pitchFamily="34" charset="0"/>
                        </a:rPr>
                        <a:t>Columnar addition </a:t>
                      </a:r>
                    </a:p>
                  </a:txBody>
                  <a:tcPr/>
                </a:tc>
                <a:tc>
                  <a:txBody>
                    <a:bodyPr/>
                    <a:lstStyle/>
                    <a:p>
                      <a:r>
                        <a:rPr lang="en-GB" sz="680" b="0" dirty="0">
                          <a:latin typeface="Century Gothic" panose="020B0502020202020204" pitchFamily="34" charset="0"/>
                        </a:rPr>
                        <a:t>Columnar addition </a:t>
                      </a:r>
                    </a:p>
                  </a:txBody>
                  <a:tcPr/>
                </a:tc>
                <a:extLst>
                  <a:ext uri="{0D108BD9-81ED-4DB2-BD59-A6C34878D82A}">
                    <a16:rowId xmlns:a16="http://schemas.microsoft.com/office/drawing/2014/main" val="10014"/>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Columnar subtraction </a:t>
                      </a:r>
                    </a:p>
                  </a:txBody>
                  <a:tcPr/>
                </a:tc>
                <a:tc>
                  <a:txBody>
                    <a:bodyPr/>
                    <a:lstStyle/>
                    <a:p>
                      <a:r>
                        <a:rPr lang="en-GB" sz="680" b="0" dirty="0">
                          <a:latin typeface="Century Gothic" panose="020B0502020202020204" pitchFamily="34" charset="0"/>
                        </a:rPr>
                        <a:t>Columnar subtraction </a:t>
                      </a:r>
                    </a:p>
                  </a:txBody>
                  <a:tcPr/>
                </a:tc>
                <a:tc>
                  <a:txBody>
                    <a:bodyPr/>
                    <a:lstStyle/>
                    <a:p>
                      <a:r>
                        <a:rPr lang="en-GB" sz="680" b="0" dirty="0">
                          <a:latin typeface="Century Gothic" panose="020B0502020202020204" pitchFamily="34" charset="0"/>
                        </a:rPr>
                        <a:t>Columnar subtraction </a:t>
                      </a:r>
                    </a:p>
                  </a:txBody>
                  <a:tcPr/>
                </a:tc>
                <a:tc>
                  <a:txBody>
                    <a:bodyPr/>
                    <a:lstStyle/>
                    <a:p>
                      <a:r>
                        <a:rPr lang="en-GB" sz="680" b="0" dirty="0">
                          <a:latin typeface="Century Gothic" panose="020B0502020202020204" pitchFamily="34" charset="0"/>
                        </a:rPr>
                        <a:t>Columnar subtraction </a:t>
                      </a:r>
                    </a:p>
                  </a:txBody>
                  <a:tcPr/>
                </a:tc>
                <a:extLst>
                  <a:ext uri="{0D108BD9-81ED-4DB2-BD59-A6C34878D82A}">
                    <a16:rowId xmlns:a16="http://schemas.microsoft.com/office/drawing/2014/main" val="10015"/>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Estimate </a:t>
                      </a:r>
                    </a:p>
                  </a:txBody>
                  <a:tcPr/>
                </a:tc>
                <a:tc>
                  <a:txBody>
                    <a:bodyPr/>
                    <a:lstStyle/>
                    <a:p>
                      <a:r>
                        <a:rPr lang="en-GB" sz="680" b="0" dirty="0">
                          <a:latin typeface="Century Gothic" panose="020B0502020202020204" pitchFamily="34" charset="0"/>
                        </a:rPr>
                        <a:t>Estimate </a:t>
                      </a:r>
                    </a:p>
                  </a:txBody>
                  <a:tcPr/>
                </a:tc>
                <a:tc>
                  <a:txBody>
                    <a:bodyPr/>
                    <a:lstStyle/>
                    <a:p>
                      <a:r>
                        <a:rPr lang="en-GB" sz="680" b="0" dirty="0">
                          <a:latin typeface="Century Gothic" panose="020B0502020202020204" pitchFamily="34" charset="0"/>
                        </a:rPr>
                        <a:t>Estimate </a:t>
                      </a:r>
                    </a:p>
                  </a:txBody>
                  <a:tcPr/>
                </a:tc>
                <a:tc>
                  <a:txBody>
                    <a:bodyPr/>
                    <a:lstStyle/>
                    <a:p>
                      <a:r>
                        <a:rPr lang="en-GB" sz="680" b="0" dirty="0">
                          <a:latin typeface="Century Gothic" panose="020B0502020202020204" pitchFamily="34" charset="0"/>
                        </a:rPr>
                        <a:t>Estimate </a:t>
                      </a:r>
                    </a:p>
                  </a:txBody>
                  <a:tcPr/>
                </a:tc>
                <a:extLst>
                  <a:ext uri="{0D108BD9-81ED-4DB2-BD59-A6C34878D82A}">
                    <a16:rowId xmlns:a16="http://schemas.microsoft.com/office/drawing/2014/main" val="10016"/>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Operations </a:t>
                      </a:r>
                    </a:p>
                  </a:txBody>
                  <a:tcPr/>
                </a:tc>
                <a:tc>
                  <a:txBody>
                    <a:bodyPr/>
                    <a:lstStyle/>
                    <a:p>
                      <a:r>
                        <a:rPr lang="en-GB" sz="680" b="0" dirty="0">
                          <a:latin typeface="Century Gothic" panose="020B0502020202020204" pitchFamily="34" charset="0"/>
                        </a:rPr>
                        <a:t>Operations </a:t>
                      </a:r>
                    </a:p>
                  </a:txBody>
                  <a:tcPr/>
                </a:tc>
                <a:tc>
                  <a:txBody>
                    <a:bodyPr/>
                    <a:lstStyle/>
                    <a:p>
                      <a:r>
                        <a:rPr lang="en-GB" sz="680" b="0" dirty="0">
                          <a:latin typeface="Century Gothic" panose="020B0502020202020204" pitchFamily="34" charset="0"/>
                        </a:rPr>
                        <a:t>Operations </a:t>
                      </a:r>
                    </a:p>
                  </a:txBody>
                  <a:tcPr/>
                </a:tc>
                <a:extLst>
                  <a:ext uri="{0D108BD9-81ED-4DB2-BD59-A6C34878D82A}">
                    <a16:rowId xmlns:a16="http://schemas.microsoft.com/office/drawing/2014/main" val="10017"/>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Methods </a:t>
                      </a:r>
                    </a:p>
                  </a:txBody>
                  <a:tcPr/>
                </a:tc>
                <a:tc>
                  <a:txBody>
                    <a:bodyPr/>
                    <a:lstStyle/>
                    <a:p>
                      <a:r>
                        <a:rPr lang="en-GB" sz="680" b="0" dirty="0">
                          <a:latin typeface="Century Gothic" panose="020B0502020202020204" pitchFamily="34" charset="0"/>
                        </a:rPr>
                        <a:t>Methods </a:t>
                      </a:r>
                    </a:p>
                  </a:txBody>
                  <a:tcPr/>
                </a:tc>
                <a:tc>
                  <a:txBody>
                    <a:bodyPr/>
                    <a:lstStyle/>
                    <a:p>
                      <a:r>
                        <a:rPr lang="en-GB" sz="680" b="0" dirty="0">
                          <a:latin typeface="Century Gothic" panose="020B0502020202020204" pitchFamily="34" charset="0"/>
                        </a:rPr>
                        <a:t>Methods </a:t>
                      </a:r>
                    </a:p>
                  </a:txBody>
                  <a:tcPr/>
                </a:tc>
                <a:extLst>
                  <a:ext uri="{0D108BD9-81ED-4DB2-BD59-A6C34878D82A}">
                    <a16:rowId xmlns:a16="http://schemas.microsoft.com/office/drawing/2014/main" val="10018"/>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Rounding </a:t>
                      </a:r>
                    </a:p>
                  </a:txBody>
                  <a:tcPr/>
                </a:tc>
                <a:tc>
                  <a:txBody>
                    <a:bodyPr/>
                    <a:lstStyle/>
                    <a:p>
                      <a:r>
                        <a:rPr lang="en-GB" sz="680" b="0" dirty="0">
                          <a:latin typeface="Century Gothic" panose="020B0502020202020204" pitchFamily="34" charset="0"/>
                        </a:rPr>
                        <a:t>Rounding </a:t>
                      </a:r>
                    </a:p>
                  </a:txBody>
                  <a:tcPr/>
                </a:tc>
                <a:extLst>
                  <a:ext uri="{0D108BD9-81ED-4DB2-BD59-A6C34878D82A}">
                    <a16:rowId xmlns:a16="http://schemas.microsoft.com/office/drawing/2014/main" val="1001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Accuracy </a:t>
                      </a:r>
                    </a:p>
                  </a:txBody>
                  <a:tcPr/>
                </a:tc>
                <a:extLst>
                  <a:ext uri="{0D108BD9-81ED-4DB2-BD59-A6C34878D82A}">
                    <a16:rowId xmlns:a16="http://schemas.microsoft.com/office/drawing/2014/main" val="10020"/>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5</a:t>
            </a:fld>
            <a:endParaRPr lang="en-GB" dirty="0"/>
          </a:p>
        </p:txBody>
      </p:sp>
    </p:spTree>
    <p:extLst>
      <p:ext uri="{BB962C8B-B14F-4D97-AF65-F5344CB8AC3E}">
        <p14:creationId xmlns:p14="http://schemas.microsoft.com/office/powerpoint/2010/main" val="3361890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5657088"/>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Number</a:t>
                      </a:r>
                      <a:r>
                        <a:rPr lang="en-GB" sz="680" b="1" baseline="0" dirty="0">
                          <a:latin typeface="Century Gothic" panose="020B0502020202020204" pitchFamily="34" charset="0"/>
                        </a:rPr>
                        <a:t> – multiplication and division </a:t>
                      </a:r>
                      <a:endParaRPr lang="en-GB" sz="68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80" b="1" dirty="0">
                          <a:latin typeface="Century Gothic" panose="020B0502020202020204" pitchFamily="34" charset="0"/>
                        </a:rPr>
                        <a:t>Year 1</a:t>
                      </a:r>
                    </a:p>
                  </a:txBody>
                  <a:tcPr/>
                </a:tc>
                <a:tc>
                  <a:txBody>
                    <a:bodyPr/>
                    <a:lstStyle/>
                    <a:p>
                      <a:r>
                        <a:rPr lang="en-GB" sz="680" b="1" dirty="0">
                          <a:latin typeface="Century Gothic" panose="020B0502020202020204" pitchFamily="34" charset="0"/>
                        </a:rPr>
                        <a:t>Year 2</a:t>
                      </a:r>
                    </a:p>
                  </a:txBody>
                  <a:tcPr/>
                </a:tc>
                <a:tc>
                  <a:txBody>
                    <a:bodyPr/>
                    <a:lstStyle/>
                    <a:p>
                      <a:r>
                        <a:rPr lang="en-GB" sz="680" b="1" dirty="0">
                          <a:latin typeface="Century Gothic" panose="020B0502020202020204" pitchFamily="34" charset="0"/>
                        </a:rPr>
                        <a:t>Year 3</a:t>
                      </a:r>
                    </a:p>
                  </a:txBody>
                  <a:tcPr/>
                </a:tc>
                <a:tc>
                  <a:txBody>
                    <a:bodyPr/>
                    <a:lstStyle/>
                    <a:p>
                      <a:r>
                        <a:rPr lang="en-GB" sz="680" b="1" dirty="0">
                          <a:latin typeface="Century Gothic" panose="020B0502020202020204" pitchFamily="34" charset="0"/>
                        </a:rPr>
                        <a:t>Year 4</a:t>
                      </a:r>
                    </a:p>
                  </a:txBody>
                  <a:tcPr/>
                </a:tc>
                <a:tc>
                  <a:txBody>
                    <a:bodyPr/>
                    <a:lstStyle/>
                    <a:p>
                      <a:r>
                        <a:rPr lang="en-GB" sz="680" b="1" dirty="0">
                          <a:latin typeface="Century Gothic" panose="020B0502020202020204" pitchFamily="34" charset="0"/>
                        </a:rPr>
                        <a:t>Year 5</a:t>
                      </a:r>
                    </a:p>
                  </a:txBody>
                  <a:tcPr/>
                </a:tc>
                <a:tc>
                  <a:txBody>
                    <a:bodyPr/>
                    <a:lstStyle/>
                    <a:p>
                      <a:r>
                        <a:rPr lang="en-GB" sz="68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r>
                        <a:rPr lang="en-GB" sz="680" b="1" dirty="0">
                          <a:latin typeface="Century Gothic" panose="020B0502020202020204" pitchFamily="34" charset="0"/>
                        </a:rPr>
                        <a:t>Multiplication </a:t>
                      </a:r>
                    </a:p>
                  </a:txBody>
                  <a:tcPr/>
                </a:tc>
                <a:tc>
                  <a:txBody>
                    <a:bodyPr/>
                    <a:lstStyle/>
                    <a:p>
                      <a:r>
                        <a:rPr lang="en-GB" sz="680" b="0" dirty="0">
                          <a:latin typeface="Century Gothic" panose="020B0502020202020204" pitchFamily="34" charset="0"/>
                        </a:rPr>
                        <a:t>Multiplication </a:t>
                      </a:r>
                    </a:p>
                  </a:txBody>
                  <a:tcPr/>
                </a:tc>
                <a:tc>
                  <a:txBody>
                    <a:bodyPr/>
                    <a:lstStyle/>
                    <a:p>
                      <a:r>
                        <a:rPr lang="en-GB" sz="680" b="0" dirty="0">
                          <a:latin typeface="Century Gothic" panose="020B0502020202020204" pitchFamily="34" charset="0"/>
                        </a:rPr>
                        <a:t>Multiplication </a:t>
                      </a:r>
                    </a:p>
                  </a:txBody>
                  <a:tcPr/>
                </a:tc>
                <a:tc>
                  <a:txBody>
                    <a:bodyPr/>
                    <a:lstStyle/>
                    <a:p>
                      <a:r>
                        <a:rPr lang="en-GB" sz="680" b="0" dirty="0">
                          <a:latin typeface="Century Gothic" panose="020B0502020202020204" pitchFamily="34" charset="0"/>
                        </a:rPr>
                        <a:t>Multiplication </a:t>
                      </a:r>
                    </a:p>
                  </a:txBody>
                  <a:tcPr/>
                </a:tc>
                <a:tc>
                  <a:txBody>
                    <a:bodyPr/>
                    <a:lstStyle/>
                    <a:p>
                      <a:r>
                        <a:rPr lang="en-GB" sz="680" b="0" dirty="0">
                          <a:latin typeface="Century Gothic" panose="020B0502020202020204" pitchFamily="34" charset="0"/>
                        </a:rPr>
                        <a:t>Multiplication </a:t>
                      </a:r>
                    </a:p>
                  </a:txBody>
                  <a:tcPr/>
                </a:tc>
                <a:tc>
                  <a:txBody>
                    <a:bodyPr/>
                    <a:lstStyle/>
                    <a:p>
                      <a:r>
                        <a:rPr lang="en-GB" sz="680" b="0" dirty="0">
                          <a:latin typeface="Century Gothic" panose="020B0502020202020204" pitchFamily="34" charset="0"/>
                        </a:rPr>
                        <a:t>Multiplication </a:t>
                      </a:r>
                    </a:p>
                  </a:txBody>
                  <a:tcPr/>
                </a:tc>
                <a:extLst>
                  <a:ext uri="{0D108BD9-81ED-4DB2-BD59-A6C34878D82A}">
                    <a16:rowId xmlns:a16="http://schemas.microsoft.com/office/drawing/2014/main" val="10002"/>
                  </a:ext>
                </a:extLst>
              </a:tr>
              <a:tr h="0">
                <a:tc>
                  <a:txBody>
                    <a:bodyPr/>
                    <a:lstStyle/>
                    <a:p>
                      <a:r>
                        <a:rPr lang="en-GB" sz="680" b="1" dirty="0">
                          <a:latin typeface="Century Gothic" panose="020B0502020202020204" pitchFamily="34" charset="0"/>
                        </a:rPr>
                        <a:t>Division </a:t>
                      </a:r>
                    </a:p>
                  </a:txBody>
                  <a:tcPr/>
                </a:tc>
                <a:tc>
                  <a:txBody>
                    <a:bodyPr/>
                    <a:lstStyle/>
                    <a:p>
                      <a:r>
                        <a:rPr lang="en-GB" sz="680" b="0" dirty="0">
                          <a:latin typeface="Century Gothic" panose="020B0502020202020204" pitchFamily="34" charset="0"/>
                        </a:rPr>
                        <a:t>Division </a:t>
                      </a:r>
                    </a:p>
                  </a:txBody>
                  <a:tcPr/>
                </a:tc>
                <a:tc>
                  <a:txBody>
                    <a:bodyPr/>
                    <a:lstStyle/>
                    <a:p>
                      <a:r>
                        <a:rPr lang="en-GB" sz="680" b="0" dirty="0">
                          <a:latin typeface="Century Gothic" panose="020B0502020202020204" pitchFamily="34" charset="0"/>
                        </a:rPr>
                        <a:t>Division </a:t>
                      </a:r>
                    </a:p>
                  </a:txBody>
                  <a:tcPr/>
                </a:tc>
                <a:tc>
                  <a:txBody>
                    <a:bodyPr/>
                    <a:lstStyle/>
                    <a:p>
                      <a:r>
                        <a:rPr lang="en-GB" sz="680" b="0" dirty="0">
                          <a:latin typeface="Century Gothic" panose="020B0502020202020204" pitchFamily="34" charset="0"/>
                        </a:rPr>
                        <a:t>Division </a:t>
                      </a:r>
                    </a:p>
                  </a:txBody>
                  <a:tcPr/>
                </a:tc>
                <a:tc>
                  <a:txBody>
                    <a:bodyPr/>
                    <a:lstStyle/>
                    <a:p>
                      <a:r>
                        <a:rPr lang="en-GB" sz="680" b="0" dirty="0">
                          <a:latin typeface="Century Gothic" panose="020B0502020202020204" pitchFamily="34" charset="0"/>
                        </a:rPr>
                        <a:t>Division </a:t>
                      </a:r>
                    </a:p>
                  </a:txBody>
                  <a:tcPr/>
                </a:tc>
                <a:tc>
                  <a:txBody>
                    <a:bodyPr/>
                    <a:lstStyle/>
                    <a:p>
                      <a:r>
                        <a:rPr lang="en-GB" sz="680" b="0" dirty="0">
                          <a:latin typeface="Century Gothic" panose="020B0502020202020204" pitchFamily="34" charset="0"/>
                        </a:rPr>
                        <a:t>Division </a:t>
                      </a:r>
                    </a:p>
                  </a:txBody>
                  <a:tcPr/>
                </a:tc>
                <a:extLst>
                  <a:ext uri="{0D108BD9-81ED-4DB2-BD59-A6C34878D82A}">
                    <a16:rowId xmlns:a16="http://schemas.microsoft.com/office/drawing/2014/main" val="10003"/>
                  </a:ext>
                </a:extLst>
              </a:tr>
              <a:tr h="0">
                <a:tc>
                  <a:txBody>
                    <a:bodyPr/>
                    <a:lstStyle/>
                    <a:p>
                      <a:r>
                        <a:rPr lang="en-GB" sz="680" b="1" dirty="0">
                          <a:latin typeface="Century Gothic" panose="020B0502020202020204" pitchFamily="34" charset="0"/>
                        </a:rPr>
                        <a:t>Arrays </a:t>
                      </a:r>
                    </a:p>
                  </a:txBody>
                  <a:tcPr/>
                </a:tc>
                <a:tc>
                  <a:txBody>
                    <a:bodyPr/>
                    <a:lstStyle/>
                    <a:p>
                      <a:r>
                        <a:rPr lang="en-GB" sz="680" b="0" dirty="0">
                          <a:latin typeface="Century Gothic" panose="020B0502020202020204" pitchFamily="34" charset="0"/>
                        </a:rPr>
                        <a:t>Arrays </a:t>
                      </a:r>
                    </a:p>
                  </a:txBody>
                  <a:tcPr/>
                </a:tc>
                <a:tc>
                  <a:txBody>
                    <a:bodyPr/>
                    <a:lstStyle/>
                    <a:p>
                      <a:r>
                        <a:rPr lang="en-GB" sz="680" b="0" dirty="0">
                          <a:latin typeface="Century Gothic" panose="020B0502020202020204" pitchFamily="34" charset="0"/>
                        </a:rPr>
                        <a:t>Arrays </a:t>
                      </a:r>
                    </a:p>
                  </a:txBody>
                  <a:tcPr/>
                </a:tc>
                <a:tc>
                  <a:txBody>
                    <a:bodyPr/>
                    <a:lstStyle/>
                    <a:p>
                      <a:r>
                        <a:rPr lang="en-GB" sz="680" b="0" dirty="0">
                          <a:latin typeface="Century Gothic" panose="020B0502020202020204" pitchFamily="34" charset="0"/>
                        </a:rPr>
                        <a:t>Arrays </a:t>
                      </a:r>
                    </a:p>
                  </a:txBody>
                  <a:tcPr/>
                </a:tc>
                <a:tc>
                  <a:txBody>
                    <a:bodyPr/>
                    <a:lstStyle/>
                    <a:p>
                      <a:r>
                        <a:rPr lang="en-GB" sz="680" b="0" dirty="0">
                          <a:latin typeface="Century Gothic" panose="020B0502020202020204" pitchFamily="34" charset="0"/>
                        </a:rPr>
                        <a:t>Arrays </a:t>
                      </a:r>
                    </a:p>
                  </a:txBody>
                  <a:tcPr/>
                </a:tc>
                <a:tc>
                  <a:txBody>
                    <a:bodyPr/>
                    <a:lstStyle/>
                    <a:p>
                      <a:r>
                        <a:rPr lang="en-GB" sz="680" b="0" dirty="0">
                          <a:latin typeface="Century Gothic" panose="020B0502020202020204" pitchFamily="34" charset="0"/>
                        </a:rPr>
                        <a:t>Arrays </a:t>
                      </a:r>
                    </a:p>
                  </a:txBody>
                  <a:tcPr/>
                </a:tc>
                <a:extLst>
                  <a:ext uri="{0D108BD9-81ED-4DB2-BD59-A6C34878D82A}">
                    <a16:rowId xmlns:a16="http://schemas.microsoft.com/office/drawing/2014/main" val="10004"/>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Multiplication tables </a:t>
                      </a:r>
                    </a:p>
                  </a:txBody>
                  <a:tcPr/>
                </a:tc>
                <a:tc>
                  <a:txBody>
                    <a:bodyPr/>
                    <a:lstStyle/>
                    <a:p>
                      <a:r>
                        <a:rPr lang="en-GB" sz="680" b="0" dirty="0">
                          <a:latin typeface="Century Gothic" panose="020B0502020202020204" pitchFamily="34" charset="0"/>
                        </a:rPr>
                        <a:t>Multiplication tables </a:t>
                      </a:r>
                    </a:p>
                  </a:txBody>
                  <a:tcPr/>
                </a:tc>
                <a:tc>
                  <a:txBody>
                    <a:bodyPr/>
                    <a:lstStyle/>
                    <a:p>
                      <a:r>
                        <a:rPr lang="en-GB" sz="680" b="0" dirty="0">
                          <a:latin typeface="Century Gothic" panose="020B0502020202020204" pitchFamily="34" charset="0"/>
                        </a:rPr>
                        <a:t>Multiplication tables </a:t>
                      </a:r>
                    </a:p>
                  </a:txBody>
                  <a:tcPr/>
                </a:tc>
                <a:tc>
                  <a:txBody>
                    <a:bodyPr/>
                    <a:lstStyle/>
                    <a:p>
                      <a:r>
                        <a:rPr lang="en-GB" sz="680" b="0" dirty="0">
                          <a:latin typeface="Century Gothic" panose="020B0502020202020204" pitchFamily="34" charset="0"/>
                        </a:rPr>
                        <a:t>Multiplication tables </a:t>
                      </a:r>
                    </a:p>
                  </a:txBody>
                  <a:tcPr/>
                </a:tc>
                <a:tc>
                  <a:txBody>
                    <a:bodyPr/>
                    <a:lstStyle/>
                    <a:p>
                      <a:r>
                        <a:rPr lang="en-GB" sz="680" b="0" dirty="0">
                          <a:latin typeface="Century Gothic" panose="020B0502020202020204" pitchFamily="34" charset="0"/>
                        </a:rPr>
                        <a:t>Multiplication tables </a:t>
                      </a:r>
                    </a:p>
                  </a:txBody>
                  <a:tcPr/>
                </a:tc>
                <a:extLst>
                  <a:ext uri="{0D108BD9-81ED-4DB2-BD59-A6C34878D82A}">
                    <a16:rowId xmlns:a16="http://schemas.microsoft.com/office/drawing/2014/main" val="10005"/>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Odd</a:t>
                      </a:r>
                      <a:r>
                        <a:rPr lang="en-GB" sz="680" b="1" baseline="0" dirty="0">
                          <a:latin typeface="Century Gothic" panose="020B0502020202020204" pitchFamily="34" charset="0"/>
                        </a:rPr>
                        <a:t> numbers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Odd</a:t>
                      </a:r>
                      <a:r>
                        <a:rPr lang="en-GB" sz="680" b="0" baseline="0" dirty="0">
                          <a:latin typeface="Century Gothic" panose="020B0502020202020204" pitchFamily="34" charset="0"/>
                        </a:rPr>
                        <a:t> numbers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Odd</a:t>
                      </a:r>
                      <a:r>
                        <a:rPr lang="en-GB" sz="680" b="0" baseline="0" dirty="0">
                          <a:latin typeface="Century Gothic" panose="020B0502020202020204" pitchFamily="34" charset="0"/>
                        </a:rPr>
                        <a:t> numbers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Odd</a:t>
                      </a:r>
                      <a:r>
                        <a:rPr lang="en-GB" sz="680" b="0" baseline="0" dirty="0">
                          <a:latin typeface="Century Gothic" panose="020B0502020202020204" pitchFamily="34" charset="0"/>
                        </a:rPr>
                        <a:t> numbers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Odd</a:t>
                      </a:r>
                      <a:r>
                        <a:rPr lang="en-GB" sz="680" b="0" baseline="0" dirty="0">
                          <a:latin typeface="Century Gothic" panose="020B0502020202020204" pitchFamily="34" charset="0"/>
                        </a:rPr>
                        <a:t> numbers </a:t>
                      </a:r>
                      <a:endParaRPr lang="en-GB" sz="680" b="0" dirty="0">
                        <a:latin typeface="Century Gothic" panose="020B0502020202020204" pitchFamily="34" charset="0"/>
                      </a:endParaRPr>
                    </a:p>
                  </a:txBody>
                  <a:tcPr/>
                </a:tc>
                <a:extLst>
                  <a:ext uri="{0D108BD9-81ED-4DB2-BD59-A6C34878D82A}">
                    <a16:rowId xmlns:a16="http://schemas.microsoft.com/office/drawing/2014/main" val="10006"/>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Even numbers </a:t>
                      </a:r>
                    </a:p>
                  </a:txBody>
                  <a:tcPr/>
                </a:tc>
                <a:tc>
                  <a:txBody>
                    <a:bodyPr/>
                    <a:lstStyle/>
                    <a:p>
                      <a:r>
                        <a:rPr lang="en-GB" sz="680" b="0" dirty="0">
                          <a:latin typeface="Century Gothic" panose="020B0502020202020204" pitchFamily="34" charset="0"/>
                        </a:rPr>
                        <a:t>Even numbers </a:t>
                      </a:r>
                    </a:p>
                  </a:txBody>
                  <a:tcPr/>
                </a:tc>
                <a:tc>
                  <a:txBody>
                    <a:bodyPr/>
                    <a:lstStyle/>
                    <a:p>
                      <a:r>
                        <a:rPr lang="en-GB" sz="680" b="0" dirty="0">
                          <a:latin typeface="Century Gothic" panose="020B0502020202020204" pitchFamily="34" charset="0"/>
                        </a:rPr>
                        <a:t>Even numbers </a:t>
                      </a:r>
                    </a:p>
                  </a:txBody>
                  <a:tcPr/>
                </a:tc>
                <a:tc>
                  <a:txBody>
                    <a:bodyPr/>
                    <a:lstStyle/>
                    <a:p>
                      <a:r>
                        <a:rPr lang="en-GB" sz="680" b="0" dirty="0">
                          <a:latin typeface="Century Gothic" panose="020B0502020202020204" pitchFamily="34" charset="0"/>
                        </a:rPr>
                        <a:t>Even numbers </a:t>
                      </a:r>
                    </a:p>
                  </a:txBody>
                  <a:tcPr/>
                </a:tc>
                <a:tc>
                  <a:txBody>
                    <a:bodyPr/>
                    <a:lstStyle/>
                    <a:p>
                      <a:r>
                        <a:rPr lang="en-GB" sz="680" b="0" dirty="0">
                          <a:latin typeface="Century Gothic" panose="020B0502020202020204" pitchFamily="34" charset="0"/>
                        </a:rPr>
                        <a:t>Even numbers </a:t>
                      </a:r>
                    </a:p>
                  </a:txBody>
                  <a:tcPr/>
                </a:tc>
                <a:extLst>
                  <a:ext uri="{0D108BD9-81ED-4DB2-BD59-A6C34878D82A}">
                    <a16:rowId xmlns:a16="http://schemas.microsoft.com/office/drawing/2014/main" val="10007"/>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Commutative </a:t>
                      </a:r>
                    </a:p>
                  </a:txBody>
                  <a:tcPr/>
                </a:tc>
                <a:tc>
                  <a:txBody>
                    <a:bodyPr/>
                    <a:lstStyle/>
                    <a:p>
                      <a:r>
                        <a:rPr lang="en-GB" sz="680" b="0" dirty="0">
                          <a:latin typeface="Century Gothic" panose="020B0502020202020204" pitchFamily="34" charset="0"/>
                        </a:rPr>
                        <a:t>Commutative </a:t>
                      </a:r>
                    </a:p>
                  </a:txBody>
                  <a:tcPr/>
                </a:tc>
                <a:tc>
                  <a:txBody>
                    <a:bodyPr/>
                    <a:lstStyle/>
                    <a:p>
                      <a:r>
                        <a:rPr lang="en-GB" sz="680" b="0" dirty="0">
                          <a:latin typeface="Century Gothic" panose="020B0502020202020204" pitchFamily="34" charset="0"/>
                        </a:rPr>
                        <a:t>Commutative </a:t>
                      </a:r>
                    </a:p>
                  </a:txBody>
                  <a:tcPr/>
                </a:tc>
                <a:tc>
                  <a:txBody>
                    <a:bodyPr/>
                    <a:lstStyle/>
                    <a:p>
                      <a:r>
                        <a:rPr lang="en-GB" sz="680" b="0" dirty="0">
                          <a:latin typeface="Century Gothic" panose="020B0502020202020204" pitchFamily="34" charset="0"/>
                        </a:rPr>
                        <a:t>Commutative </a:t>
                      </a:r>
                    </a:p>
                  </a:txBody>
                  <a:tcPr/>
                </a:tc>
                <a:tc>
                  <a:txBody>
                    <a:bodyPr/>
                    <a:lstStyle/>
                    <a:p>
                      <a:r>
                        <a:rPr lang="en-GB" sz="680" b="0" dirty="0">
                          <a:latin typeface="Century Gothic" panose="020B0502020202020204" pitchFamily="34" charset="0"/>
                        </a:rPr>
                        <a:t>Commutative </a:t>
                      </a:r>
                    </a:p>
                  </a:txBody>
                  <a:tcPr/>
                </a:tc>
                <a:extLst>
                  <a:ext uri="{0D108BD9-81ED-4DB2-BD59-A6C34878D82A}">
                    <a16:rowId xmlns:a16="http://schemas.microsoft.com/office/drawing/2014/main" val="10008"/>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Repeated addition </a:t>
                      </a:r>
                    </a:p>
                  </a:txBody>
                  <a:tcPr/>
                </a:tc>
                <a:tc>
                  <a:txBody>
                    <a:bodyPr/>
                    <a:lstStyle/>
                    <a:p>
                      <a:r>
                        <a:rPr lang="en-GB" sz="680" b="0" dirty="0">
                          <a:latin typeface="Century Gothic" panose="020B0502020202020204" pitchFamily="34" charset="0"/>
                        </a:rPr>
                        <a:t>Repeated addition </a:t>
                      </a:r>
                    </a:p>
                  </a:txBody>
                  <a:tcPr/>
                </a:tc>
                <a:tc>
                  <a:txBody>
                    <a:bodyPr/>
                    <a:lstStyle/>
                    <a:p>
                      <a:r>
                        <a:rPr lang="en-GB" sz="680" b="0" dirty="0">
                          <a:latin typeface="Century Gothic" panose="020B0502020202020204" pitchFamily="34" charset="0"/>
                        </a:rPr>
                        <a:t>Repeated addition </a:t>
                      </a:r>
                    </a:p>
                  </a:txBody>
                  <a:tcPr/>
                </a:tc>
                <a:tc>
                  <a:txBody>
                    <a:bodyPr/>
                    <a:lstStyle/>
                    <a:p>
                      <a:r>
                        <a:rPr lang="en-GB" sz="680" b="0" dirty="0">
                          <a:latin typeface="Century Gothic" panose="020B0502020202020204" pitchFamily="34" charset="0"/>
                        </a:rPr>
                        <a:t>Repeated addition </a:t>
                      </a:r>
                    </a:p>
                  </a:txBody>
                  <a:tcPr/>
                </a:tc>
                <a:tc>
                  <a:txBody>
                    <a:bodyPr/>
                    <a:lstStyle/>
                    <a:p>
                      <a:r>
                        <a:rPr lang="en-GB" sz="680" b="0" dirty="0">
                          <a:latin typeface="Century Gothic" panose="020B0502020202020204" pitchFamily="34" charset="0"/>
                        </a:rPr>
                        <a:t>Repeated addition </a:t>
                      </a:r>
                    </a:p>
                  </a:txBody>
                  <a:tcPr/>
                </a:tc>
                <a:extLst>
                  <a:ext uri="{0D108BD9-81ED-4DB2-BD59-A6C34878D82A}">
                    <a16:rowId xmlns:a16="http://schemas.microsoft.com/office/drawing/2014/main" val="1000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Mathematical statements </a:t>
                      </a:r>
                    </a:p>
                  </a:txBody>
                  <a:tcPr/>
                </a:tc>
                <a:tc>
                  <a:txBody>
                    <a:bodyPr/>
                    <a:lstStyle/>
                    <a:p>
                      <a:r>
                        <a:rPr lang="en-GB" sz="680" b="0" dirty="0">
                          <a:latin typeface="Century Gothic" panose="020B0502020202020204" pitchFamily="34" charset="0"/>
                        </a:rPr>
                        <a:t>Mathematical statements </a:t>
                      </a:r>
                    </a:p>
                  </a:txBody>
                  <a:tcPr/>
                </a:tc>
                <a:tc>
                  <a:txBody>
                    <a:bodyPr/>
                    <a:lstStyle/>
                    <a:p>
                      <a:r>
                        <a:rPr lang="en-GB" sz="680" b="0" dirty="0">
                          <a:latin typeface="Century Gothic" panose="020B0502020202020204" pitchFamily="34" charset="0"/>
                        </a:rPr>
                        <a:t>Mathematical statements </a:t>
                      </a:r>
                    </a:p>
                  </a:txBody>
                  <a:tcPr/>
                </a:tc>
                <a:tc>
                  <a:txBody>
                    <a:bodyPr/>
                    <a:lstStyle/>
                    <a:p>
                      <a:r>
                        <a:rPr lang="en-GB" sz="680" b="0" dirty="0">
                          <a:latin typeface="Century Gothic" panose="020B0502020202020204" pitchFamily="34" charset="0"/>
                        </a:rPr>
                        <a:t>Mathematical statements </a:t>
                      </a:r>
                    </a:p>
                  </a:txBody>
                  <a:tcPr/>
                </a:tc>
                <a:extLst>
                  <a:ext uri="{0D108BD9-81ED-4DB2-BD59-A6C34878D82A}">
                    <a16:rowId xmlns:a16="http://schemas.microsoft.com/office/drawing/2014/main" val="1001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Missing number problems </a:t>
                      </a:r>
                    </a:p>
                  </a:txBody>
                  <a:tcPr/>
                </a:tc>
                <a:tc>
                  <a:txBody>
                    <a:bodyPr/>
                    <a:lstStyle/>
                    <a:p>
                      <a:r>
                        <a:rPr lang="en-GB" sz="680" b="0" dirty="0">
                          <a:latin typeface="Century Gothic" panose="020B0502020202020204" pitchFamily="34" charset="0"/>
                        </a:rPr>
                        <a:t>Missing number problems </a:t>
                      </a:r>
                    </a:p>
                  </a:txBody>
                  <a:tcPr/>
                </a:tc>
                <a:tc>
                  <a:txBody>
                    <a:bodyPr/>
                    <a:lstStyle/>
                    <a:p>
                      <a:r>
                        <a:rPr lang="en-GB" sz="680" b="0" dirty="0">
                          <a:latin typeface="Century Gothic" panose="020B0502020202020204" pitchFamily="34" charset="0"/>
                        </a:rPr>
                        <a:t>Missing number problems </a:t>
                      </a:r>
                    </a:p>
                  </a:txBody>
                  <a:tcPr/>
                </a:tc>
                <a:tc>
                  <a:txBody>
                    <a:bodyPr/>
                    <a:lstStyle/>
                    <a:p>
                      <a:r>
                        <a:rPr lang="en-GB" sz="680" b="0" dirty="0">
                          <a:latin typeface="Century Gothic" panose="020B0502020202020204" pitchFamily="34" charset="0"/>
                        </a:rPr>
                        <a:t>Missing number problems </a:t>
                      </a:r>
                    </a:p>
                  </a:txBody>
                  <a:tcPr/>
                </a:tc>
                <a:extLst>
                  <a:ext uri="{0D108BD9-81ED-4DB2-BD59-A6C34878D82A}">
                    <a16:rowId xmlns:a16="http://schemas.microsoft.com/office/drawing/2014/main" val="10011"/>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Integer</a:t>
                      </a:r>
                      <a:r>
                        <a:rPr lang="en-GB" sz="680" b="1" baseline="0" dirty="0">
                          <a:latin typeface="Century Gothic" panose="020B0502020202020204" pitchFamily="34" charset="0"/>
                        </a:rPr>
                        <a:t> scaling problems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Integer</a:t>
                      </a:r>
                      <a:r>
                        <a:rPr lang="en-GB" sz="680" b="0" baseline="0" dirty="0">
                          <a:latin typeface="Century Gothic" panose="020B0502020202020204" pitchFamily="34" charset="0"/>
                        </a:rPr>
                        <a:t> scaling problems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Integer</a:t>
                      </a:r>
                      <a:r>
                        <a:rPr lang="en-GB" sz="680" b="0" baseline="0" dirty="0">
                          <a:latin typeface="Century Gothic" panose="020B0502020202020204" pitchFamily="34" charset="0"/>
                        </a:rPr>
                        <a:t> scaling problems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Integer</a:t>
                      </a:r>
                      <a:r>
                        <a:rPr lang="en-GB" sz="680" b="0" baseline="0" dirty="0">
                          <a:latin typeface="Century Gothic" panose="020B0502020202020204" pitchFamily="34" charset="0"/>
                        </a:rPr>
                        <a:t> scaling problems </a:t>
                      </a:r>
                      <a:endParaRPr lang="en-GB" sz="680" b="0" dirty="0">
                        <a:latin typeface="Century Gothic" panose="020B0502020202020204" pitchFamily="34" charset="0"/>
                      </a:endParaRPr>
                    </a:p>
                  </a:txBody>
                  <a:tcPr/>
                </a:tc>
                <a:extLst>
                  <a:ext uri="{0D108BD9-81ED-4DB2-BD59-A6C34878D82A}">
                    <a16:rowId xmlns:a16="http://schemas.microsoft.com/office/drawing/2014/main" val="10012"/>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Correspondence problems </a:t>
                      </a:r>
                    </a:p>
                  </a:txBody>
                  <a:tcPr/>
                </a:tc>
                <a:tc>
                  <a:txBody>
                    <a:bodyPr/>
                    <a:lstStyle/>
                    <a:p>
                      <a:r>
                        <a:rPr lang="en-GB" sz="680" b="0" dirty="0">
                          <a:latin typeface="Century Gothic" panose="020B0502020202020204" pitchFamily="34" charset="0"/>
                        </a:rPr>
                        <a:t>Correspondence problems </a:t>
                      </a:r>
                    </a:p>
                  </a:txBody>
                  <a:tcPr/>
                </a:tc>
                <a:tc>
                  <a:txBody>
                    <a:bodyPr/>
                    <a:lstStyle/>
                    <a:p>
                      <a:r>
                        <a:rPr lang="en-GB" sz="680" b="0" dirty="0">
                          <a:latin typeface="Century Gothic" panose="020B0502020202020204" pitchFamily="34" charset="0"/>
                        </a:rPr>
                        <a:t>Correspondence problems </a:t>
                      </a:r>
                    </a:p>
                  </a:txBody>
                  <a:tcPr/>
                </a:tc>
                <a:tc>
                  <a:txBody>
                    <a:bodyPr/>
                    <a:lstStyle/>
                    <a:p>
                      <a:r>
                        <a:rPr lang="en-GB" sz="680" b="0" dirty="0">
                          <a:latin typeface="Century Gothic" panose="020B0502020202020204" pitchFamily="34" charset="0"/>
                        </a:rPr>
                        <a:t>Correspondence problems </a:t>
                      </a:r>
                    </a:p>
                  </a:txBody>
                  <a:tcPr/>
                </a:tc>
                <a:extLst>
                  <a:ext uri="{0D108BD9-81ED-4DB2-BD59-A6C34878D82A}">
                    <a16:rowId xmlns:a16="http://schemas.microsoft.com/office/drawing/2014/main" val="10013"/>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n objects </a:t>
                      </a:r>
                    </a:p>
                  </a:txBody>
                  <a:tcPr/>
                </a:tc>
                <a:tc>
                  <a:txBody>
                    <a:bodyPr/>
                    <a:lstStyle/>
                    <a:p>
                      <a:r>
                        <a:rPr lang="en-GB" sz="680" b="0" dirty="0">
                          <a:latin typeface="Century Gothic" panose="020B0502020202020204" pitchFamily="34" charset="0"/>
                        </a:rPr>
                        <a:t>n objects </a:t>
                      </a:r>
                    </a:p>
                  </a:txBody>
                  <a:tcPr/>
                </a:tc>
                <a:tc>
                  <a:txBody>
                    <a:bodyPr/>
                    <a:lstStyle/>
                    <a:p>
                      <a:r>
                        <a:rPr lang="en-GB" sz="680" b="0" dirty="0">
                          <a:latin typeface="Century Gothic" panose="020B0502020202020204" pitchFamily="34" charset="0"/>
                        </a:rPr>
                        <a:t>n objects </a:t>
                      </a:r>
                    </a:p>
                  </a:txBody>
                  <a:tcPr/>
                </a:tc>
                <a:tc>
                  <a:txBody>
                    <a:bodyPr/>
                    <a:lstStyle/>
                    <a:p>
                      <a:r>
                        <a:rPr lang="en-GB" sz="680" b="0" dirty="0">
                          <a:latin typeface="Century Gothic" panose="020B0502020202020204" pitchFamily="34" charset="0"/>
                        </a:rPr>
                        <a:t>n objects </a:t>
                      </a:r>
                    </a:p>
                  </a:txBody>
                  <a:tcPr/>
                </a:tc>
                <a:extLst>
                  <a:ext uri="{0D108BD9-81ED-4DB2-BD59-A6C34878D82A}">
                    <a16:rowId xmlns:a16="http://schemas.microsoft.com/office/drawing/2014/main" val="10014"/>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Place value </a:t>
                      </a:r>
                    </a:p>
                  </a:txBody>
                  <a:tcPr/>
                </a:tc>
                <a:tc>
                  <a:txBody>
                    <a:bodyPr/>
                    <a:lstStyle/>
                    <a:p>
                      <a:r>
                        <a:rPr lang="en-GB" sz="680" b="0" dirty="0">
                          <a:latin typeface="Century Gothic" panose="020B0502020202020204" pitchFamily="34" charset="0"/>
                        </a:rPr>
                        <a:t>Place value </a:t>
                      </a:r>
                    </a:p>
                  </a:txBody>
                  <a:tcPr/>
                </a:tc>
                <a:tc>
                  <a:txBody>
                    <a:bodyPr/>
                    <a:lstStyle/>
                    <a:p>
                      <a:r>
                        <a:rPr lang="en-GB" sz="680" b="0" dirty="0">
                          <a:latin typeface="Century Gothic" panose="020B0502020202020204" pitchFamily="34" charset="0"/>
                        </a:rPr>
                        <a:t>Place value </a:t>
                      </a:r>
                    </a:p>
                  </a:txBody>
                  <a:tcPr/>
                </a:tc>
                <a:extLst>
                  <a:ext uri="{0D108BD9-81ED-4DB2-BD59-A6C34878D82A}">
                    <a16:rowId xmlns:a16="http://schemas.microsoft.com/office/drawing/2014/main" val="10015"/>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Derived facts</a:t>
                      </a:r>
                    </a:p>
                  </a:txBody>
                  <a:tcPr/>
                </a:tc>
                <a:tc>
                  <a:txBody>
                    <a:bodyPr/>
                    <a:lstStyle/>
                    <a:p>
                      <a:r>
                        <a:rPr lang="en-GB" sz="680" b="0" dirty="0">
                          <a:latin typeface="Century Gothic" panose="020B0502020202020204" pitchFamily="34" charset="0"/>
                        </a:rPr>
                        <a:t>Derived facts</a:t>
                      </a:r>
                    </a:p>
                  </a:txBody>
                  <a:tcPr/>
                </a:tc>
                <a:tc>
                  <a:txBody>
                    <a:bodyPr/>
                    <a:lstStyle/>
                    <a:p>
                      <a:r>
                        <a:rPr lang="en-GB" sz="680" b="0" dirty="0">
                          <a:latin typeface="Century Gothic" panose="020B0502020202020204" pitchFamily="34" charset="0"/>
                        </a:rPr>
                        <a:t>Derived facts</a:t>
                      </a:r>
                    </a:p>
                  </a:txBody>
                  <a:tcPr/>
                </a:tc>
                <a:extLst>
                  <a:ext uri="{0D108BD9-81ED-4DB2-BD59-A6C34878D82A}">
                    <a16:rowId xmlns:a16="http://schemas.microsoft.com/office/drawing/2014/main" val="10016"/>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Factor pairs </a:t>
                      </a:r>
                    </a:p>
                  </a:txBody>
                  <a:tcPr/>
                </a:tc>
                <a:tc>
                  <a:txBody>
                    <a:bodyPr/>
                    <a:lstStyle/>
                    <a:p>
                      <a:r>
                        <a:rPr lang="en-GB" sz="680" b="0" dirty="0">
                          <a:latin typeface="Century Gothic" panose="020B0502020202020204" pitchFamily="34" charset="0"/>
                        </a:rPr>
                        <a:t>Factor pairs </a:t>
                      </a:r>
                    </a:p>
                  </a:txBody>
                  <a:tcPr/>
                </a:tc>
                <a:tc>
                  <a:txBody>
                    <a:bodyPr/>
                    <a:lstStyle/>
                    <a:p>
                      <a:r>
                        <a:rPr lang="en-GB" sz="680" b="0" dirty="0">
                          <a:latin typeface="Century Gothic" panose="020B0502020202020204" pitchFamily="34" charset="0"/>
                        </a:rPr>
                        <a:t>Factor pairs </a:t>
                      </a:r>
                    </a:p>
                  </a:txBody>
                  <a:tcPr/>
                </a:tc>
                <a:extLst>
                  <a:ext uri="{0D108BD9-81ED-4DB2-BD59-A6C34878D82A}">
                    <a16:rowId xmlns:a16="http://schemas.microsoft.com/office/drawing/2014/main" val="10017"/>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Formal</a:t>
                      </a:r>
                      <a:r>
                        <a:rPr lang="en-GB" sz="680" b="1" baseline="0" dirty="0">
                          <a:latin typeface="Century Gothic" panose="020B0502020202020204" pitchFamily="34" charset="0"/>
                        </a:rPr>
                        <a:t> written layout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Formal</a:t>
                      </a:r>
                      <a:r>
                        <a:rPr lang="en-GB" sz="680" b="0" baseline="0" dirty="0">
                          <a:latin typeface="Century Gothic" panose="020B0502020202020204" pitchFamily="34" charset="0"/>
                        </a:rPr>
                        <a:t> written layout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Formal</a:t>
                      </a:r>
                      <a:r>
                        <a:rPr lang="en-GB" sz="680" b="0" baseline="0" dirty="0">
                          <a:latin typeface="Century Gothic" panose="020B0502020202020204" pitchFamily="34" charset="0"/>
                        </a:rPr>
                        <a:t> written layout </a:t>
                      </a:r>
                      <a:endParaRPr lang="en-GB" sz="680" b="0" dirty="0">
                        <a:latin typeface="Century Gothic" panose="020B0502020202020204" pitchFamily="34" charset="0"/>
                      </a:endParaRPr>
                    </a:p>
                  </a:txBody>
                  <a:tcPr/>
                </a:tc>
                <a:extLst>
                  <a:ext uri="{0D108BD9-81ED-4DB2-BD59-A6C34878D82A}">
                    <a16:rowId xmlns:a16="http://schemas.microsoft.com/office/drawing/2014/main" val="10018"/>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Distributive law </a:t>
                      </a:r>
                    </a:p>
                  </a:txBody>
                  <a:tcPr/>
                </a:tc>
                <a:tc>
                  <a:txBody>
                    <a:bodyPr/>
                    <a:lstStyle/>
                    <a:p>
                      <a:r>
                        <a:rPr lang="en-GB" sz="680" b="0" dirty="0">
                          <a:latin typeface="Century Gothic" panose="020B0502020202020204" pitchFamily="34" charset="0"/>
                        </a:rPr>
                        <a:t>Distributive law </a:t>
                      </a:r>
                    </a:p>
                  </a:txBody>
                  <a:tcPr/>
                </a:tc>
                <a:tc>
                  <a:txBody>
                    <a:bodyPr/>
                    <a:lstStyle/>
                    <a:p>
                      <a:r>
                        <a:rPr lang="en-GB" sz="680" b="0" dirty="0">
                          <a:latin typeface="Century Gothic" panose="020B0502020202020204" pitchFamily="34" charset="0"/>
                        </a:rPr>
                        <a:t>Distributive law </a:t>
                      </a:r>
                    </a:p>
                  </a:txBody>
                  <a:tcPr/>
                </a:tc>
                <a:extLst>
                  <a:ext uri="{0D108BD9-81ED-4DB2-BD59-A6C34878D82A}">
                    <a16:rowId xmlns:a16="http://schemas.microsoft.com/office/drawing/2014/main" val="1001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Multiples </a:t>
                      </a:r>
                    </a:p>
                  </a:txBody>
                  <a:tcPr/>
                </a:tc>
                <a:tc>
                  <a:txBody>
                    <a:bodyPr/>
                    <a:lstStyle/>
                    <a:p>
                      <a:r>
                        <a:rPr lang="en-GB" sz="680" b="0" dirty="0">
                          <a:latin typeface="Century Gothic" panose="020B0502020202020204" pitchFamily="34" charset="0"/>
                        </a:rPr>
                        <a:t>Multiples </a:t>
                      </a:r>
                    </a:p>
                  </a:txBody>
                  <a:tcPr/>
                </a:tc>
                <a:extLst>
                  <a:ext uri="{0D108BD9-81ED-4DB2-BD59-A6C34878D82A}">
                    <a16:rowId xmlns:a16="http://schemas.microsoft.com/office/drawing/2014/main" val="1002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Factors </a:t>
                      </a:r>
                    </a:p>
                  </a:txBody>
                  <a:tcPr/>
                </a:tc>
                <a:tc>
                  <a:txBody>
                    <a:bodyPr/>
                    <a:lstStyle/>
                    <a:p>
                      <a:r>
                        <a:rPr lang="en-GB" sz="680" b="0" dirty="0">
                          <a:latin typeface="Century Gothic" panose="020B0502020202020204" pitchFamily="34" charset="0"/>
                        </a:rPr>
                        <a:t>Factors </a:t>
                      </a:r>
                    </a:p>
                  </a:txBody>
                  <a:tcPr/>
                </a:tc>
                <a:extLst>
                  <a:ext uri="{0D108BD9-81ED-4DB2-BD59-A6C34878D82A}">
                    <a16:rowId xmlns:a16="http://schemas.microsoft.com/office/drawing/2014/main" val="10021"/>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Prime numbers</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Prime numbers</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22"/>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Short division </a:t>
                      </a:r>
                    </a:p>
                  </a:txBody>
                  <a:tcPr/>
                </a:tc>
                <a:tc>
                  <a:txBody>
                    <a:bodyPr/>
                    <a:lstStyle/>
                    <a:p>
                      <a:r>
                        <a:rPr lang="en-GB" sz="680" b="0" dirty="0">
                          <a:latin typeface="Century Gothic" panose="020B0502020202020204" pitchFamily="34" charset="0"/>
                        </a:rPr>
                        <a:t>Short division </a:t>
                      </a:r>
                    </a:p>
                  </a:txBody>
                  <a:tcPr/>
                </a:tc>
                <a:extLst>
                  <a:ext uri="{0D108BD9-81ED-4DB2-BD59-A6C34878D82A}">
                    <a16:rowId xmlns:a16="http://schemas.microsoft.com/office/drawing/2014/main" val="10023"/>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Remainders </a:t>
                      </a:r>
                    </a:p>
                  </a:txBody>
                  <a:tcPr/>
                </a:tc>
                <a:tc>
                  <a:txBody>
                    <a:bodyPr/>
                    <a:lstStyle/>
                    <a:p>
                      <a:r>
                        <a:rPr lang="en-GB" sz="680" b="0" dirty="0">
                          <a:latin typeface="Century Gothic" panose="020B0502020202020204" pitchFamily="34" charset="0"/>
                        </a:rPr>
                        <a:t>Remainders </a:t>
                      </a:r>
                    </a:p>
                  </a:txBody>
                  <a:tcPr/>
                </a:tc>
                <a:extLst>
                  <a:ext uri="{0D108BD9-81ED-4DB2-BD59-A6C34878D82A}">
                    <a16:rowId xmlns:a16="http://schemas.microsoft.com/office/drawing/2014/main" val="10024"/>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Decimals </a:t>
                      </a:r>
                    </a:p>
                  </a:txBody>
                  <a:tcPr/>
                </a:tc>
                <a:tc>
                  <a:txBody>
                    <a:bodyPr/>
                    <a:lstStyle/>
                    <a:p>
                      <a:r>
                        <a:rPr lang="en-GB" sz="680" b="0" dirty="0">
                          <a:latin typeface="Century Gothic" panose="020B0502020202020204" pitchFamily="34" charset="0"/>
                        </a:rPr>
                        <a:t>Decimals </a:t>
                      </a:r>
                    </a:p>
                  </a:txBody>
                  <a:tcPr/>
                </a:tc>
                <a:extLst>
                  <a:ext uri="{0D108BD9-81ED-4DB2-BD59-A6C34878D82A}">
                    <a16:rowId xmlns:a16="http://schemas.microsoft.com/office/drawing/2014/main" val="10025"/>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Multi</a:t>
                      </a:r>
                      <a:r>
                        <a:rPr lang="en-GB" sz="680" b="1" baseline="0" dirty="0">
                          <a:latin typeface="Century Gothic" panose="020B0502020202020204" pitchFamily="34" charset="0"/>
                        </a:rPr>
                        <a:t> digit numbers</a:t>
                      </a:r>
                      <a:endParaRPr lang="en-GB" sz="680" b="1" dirty="0">
                        <a:latin typeface="Century Gothic" panose="020B0502020202020204" pitchFamily="34" charset="0"/>
                      </a:endParaRPr>
                    </a:p>
                  </a:txBody>
                  <a:tcPr/>
                </a:tc>
                <a:extLst>
                  <a:ext uri="{0D108BD9-81ED-4DB2-BD59-A6C34878D82A}">
                    <a16:rowId xmlns:a16="http://schemas.microsoft.com/office/drawing/2014/main" val="10026"/>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Long multiplication </a:t>
                      </a:r>
                    </a:p>
                  </a:txBody>
                  <a:tcPr/>
                </a:tc>
                <a:extLst>
                  <a:ext uri="{0D108BD9-81ED-4DB2-BD59-A6C34878D82A}">
                    <a16:rowId xmlns:a16="http://schemas.microsoft.com/office/drawing/2014/main" val="10027"/>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Long</a:t>
                      </a:r>
                      <a:r>
                        <a:rPr lang="en-GB" sz="680" b="1" baseline="0" dirty="0">
                          <a:latin typeface="Century Gothic" panose="020B0502020202020204" pitchFamily="34" charset="0"/>
                        </a:rPr>
                        <a:t> division </a:t>
                      </a:r>
                      <a:endParaRPr lang="en-GB" sz="680" b="1" dirty="0">
                        <a:latin typeface="Century Gothic" panose="020B0502020202020204" pitchFamily="34" charset="0"/>
                      </a:endParaRPr>
                    </a:p>
                  </a:txBody>
                  <a:tcPr/>
                </a:tc>
                <a:extLst>
                  <a:ext uri="{0D108BD9-81ED-4DB2-BD59-A6C34878D82A}">
                    <a16:rowId xmlns:a16="http://schemas.microsoft.com/office/drawing/2014/main" val="10028"/>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6</a:t>
            </a:fld>
            <a:endParaRPr lang="en-GB" dirty="0"/>
          </a:p>
        </p:txBody>
      </p:sp>
    </p:spTree>
    <p:extLst>
      <p:ext uri="{BB962C8B-B14F-4D97-AF65-F5344CB8AC3E}">
        <p14:creationId xmlns:p14="http://schemas.microsoft.com/office/powerpoint/2010/main" val="1002602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4486656"/>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Number</a:t>
                      </a:r>
                      <a:r>
                        <a:rPr lang="en-GB" sz="680" b="1" baseline="0" dirty="0">
                          <a:latin typeface="Century Gothic" panose="020B0502020202020204" pitchFamily="34" charset="0"/>
                        </a:rPr>
                        <a:t> – Fractions (including decimals and percentages) </a:t>
                      </a:r>
                      <a:endParaRPr lang="en-GB" sz="68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80" b="1" dirty="0">
                          <a:latin typeface="Century Gothic" panose="020B0502020202020204" pitchFamily="34" charset="0"/>
                        </a:rPr>
                        <a:t>Year 1</a:t>
                      </a:r>
                    </a:p>
                  </a:txBody>
                  <a:tcPr/>
                </a:tc>
                <a:tc>
                  <a:txBody>
                    <a:bodyPr/>
                    <a:lstStyle/>
                    <a:p>
                      <a:r>
                        <a:rPr lang="en-GB" sz="680" b="1" dirty="0">
                          <a:latin typeface="Century Gothic" panose="020B0502020202020204" pitchFamily="34" charset="0"/>
                        </a:rPr>
                        <a:t>Year 2</a:t>
                      </a:r>
                    </a:p>
                  </a:txBody>
                  <a:tcPr/>
                </a:tc>
                <a:tc>
                  <a:txBody>
                    <a:bodyPr/>
                    <a:lstStyle/>
                    <a:p>
                      <a:r>
                        <a:rPr lang="en-GB" sz="680" b="1" dirty="0">
                          <a:latin typeface="Century Gothic" panose="020B0502020202020204" pitchFamily="34" charset="0"/>
                        </a:rPr>
                        <a:t>Year 3</a:t>
                      </a:r>
                    </a:p>
                  </a:txBody>
                  <a:tcPr/>
                </a:tc>
                <a:tc>
                  <a:txBody>
                    <a:bodyPr/>
                    <a:lstStyle/>
                    <a:p>
                      <a:r>
                        <a:rPr lang="en-GB" sz="680" b="1" dirty="0">
                          <a:latin typeface="Century Gothic" panose="020B0502020202020204" pitchFamily="34" charset="0"/>
                        </a:rPr>
                        <a:t>Year 4</a:t>
                      </a:r>
                    </a:p>
                  </a:txBody>
                  <a:tcPr/>
                </a:tc>
                <a:tc>
                  <a:txBody>
                    <a:bodyPr/>
                    <a:lstStyle/>
                    <a:p>
                      <a:r>
                        <a:rPr lang="en-GB" sz="680" b="1" dirty="0">
                          <a:latin typeface="Century Gothic" panose="020B0502020202020204" pitchFamily="34" charset="0"/>
                        </a:rPr>
                        <a:t>Year 5</a:t>
                      </a:r>
                    </a:p>
                  </a:txBody>
                  <a:tcPr/>
                </a:tc>
                <a:tc>
                  <a:txBody>
                    <a:bodyPr/>
                    <a:lstStyle/>
                    <a:p>
                      <a:r>
                        <a:rPr lang="en-GB" sz="68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r>
                        <a:rPr lang="en-GB" sz="680" b="1" dirty="0">
                          <a:latin typeface="Century Gothic" panose="020B0502020202020204" pitchFamily="34" charset="0"/>
                        </a:rPr>
                        <a:t>Half </a:t>
                      </a:r>
                    </a:p>
                  </a:txBody>
                  <a:tcPr/>
                </a:tc>
                <a:tc>
                  <a:txBody>
                    <a:bodyPr/>
                    <a:lstStyle/>
                    <a:p>
                      <a:r>
                        <a:rPr lang="en-GB" sz="680" b="0" dirty="0">
                          <a:latin typeface="Century Gothic" panose="020B0502020202020204" pitchFamily="34" charset="0"/>
                        </a:rPr>
                        <a:t>Half </a:t>
                      </a:r>
                    </a:p>
                  </a:txBody>
                  <a:tcPr/>
                </a:tc>
                <a:tc>
                  <a:txBody>
                    <a:bodyPr/>
                    <a:lstStyle/>
                    <a:p>
                      <a:r>
                        <a:rPr lang="en-GB" sz="680" b="0" dirty="0">
                          <a:latin typeface="Century Gothic" panose="020B0502020202020204" pitchFamily="34" charset="0"/>
                        </a:rPr>
                        <a:t>Half </a:t>
                      </a:r>
                    </a:p>
                  </a:txBody>
                  <a:tcPr/>
                </a:tc>
                <a:tc>
                  <a:txBody>
                    <a:bodyPr/>
                    <a:lstStyle/>
                    <a:p>
                      <a:r>
                        <a:rPr lang="en-GB" sz="680" b="0" dirty="0">
                          <a:latin typeface="Century Gothic" panose="020B0502020202020204" pitchFamily="34" charset="0"/>
                        </a:rPr>
                        <a:t>Half </a:t>
                      </a:r>
                    </a:p>
                  </a:txBody>
                  <a:tcPr/>
                </a:tc>
                <a:tc>
                  <a:txBody>
                    <a:bodyPr/>
                    <a:lstStyle/>
                    <a:p>
                      <a:r>
                        <a:rPr lang="en-GB" sz="680" b="0" dirty="0">
                          <a:latin typeface="Century Gothic" panose="020B0502020202020204" pitchFamily="34" charset="0"/>
                        </a:rPr>
                        <a:t>Half </a:t>
                      </a:r>
                    </a:p>
                  </a:txBody>
                  <a:tcPr/>
                </a:tc>
                <a:tc>
                  <a:txBody>
                    <a:bodyPr/>
                    <a:lstStyle/>
                    <a:p>
                      <a:r>
                        <a:rPr lang="en-GB" sz="680" b="0" dirty="0">
                          <a:latin typeface="Century Gothic" panose="020B0502020202020204" pitchFamily="34" charset="0"/>
                        </a:rPr>
                        <a:t>Half </a:t>
                      </a:r>
                    </a:p>
                  </a:txBody>
                  <a:tcPr/>
                </a:tc>
                <a:extLst>
                  <a:ext uri="{0D108BD9-81ED-4DB2-BD59-A6C34878D82A}">
                    <a16:rowId xmlns:a16="http://schemas.microsoft.com/office/drawing/2014/main" val="10002"/>
                  </a:ext>
                </a:extLst>
              </a:tr>
              <a:tr h="0">
                <a:tc>
                  <a:txBody>
                    <a:bodyPr/>
                    <a:lstStyle/>
                    <a:p>
                      <a:r>
                        <a:rPr lang="en-GB" sz="680" b="1" dirty="0">
                          <a:latin typeface="Century Gothic" panose="020B0502020202020204" pitchFamily="34" charset="0"/>
                        </a:rPr>
                        <a:t>Quarter </a:t>
                      </a:r>
                    </a:p>
                  </a:txBody>
                  <a:tcPr/>
                </a:tc>
                <a:tc>
                  <a:txBody>
                    <a:bodyPr/>
                    <a:lstStyle/>
                    <a:p>
                      <a:r>
                        <a:rPr lang="en-GB" sz="680" b="0" dirty="0">
                          <a:latin typeface="Century Gothic" panose="020B0502020202020204" pitchFamily="34" charset="0"/>
                        </a:rPr>
                        <a:t>Quarter </a:t>
                      </a:r>
                    </a:p>
                  </a:txBody>
                  <a:tcPr/>
                </a:tc>
                <a:tc>
                  <a:txBody>
                    <a:bodyPr/>
                    <a:lstStyle/>
                    <a:p>
                      <a:r>
                        <a:rPr lang="en-GB" sz="680" b="0" dirty="0">
                          <a:latin typeface="Century Gothic" panose="020B0502020202020204" pitchFamily="34" charset="0"/>
                        </a:rPr>
                        <a:t>Quarter </a:t>
                      </a:r>
                    </a:p>
                  </a:txBody>
                  <a:tcPr/>
                </a:tc>
                <a:tc>
                  <a:txBody>
                    <a:bodyPr/>
                    <a:lstStyle/>
                    <a:p>
                      <a:r>
                        <a:rPr lang="en-GB" sz="680" b="0" dirty="0">
                          <a:latin typeface="Century Gothic" panose="020B0502020202020204" pitchFamily="34" charset="0"/>
                        </a:rPr>
                        <a:t>Quarter </a:t>
                      </a:r>
                    </a:p>
                  </a:txBody>
                  <a:tcPr/>
                </a:tc>
                <a:tc>
                  <a:txBody>
                    <a:bodyPr/>
                    <a:lstStyle/>
                    <a:p>
                      <a:r>
                        <a:rPr lang="en-GB" sz="680" b="0" dirty="0">
                          <a:latin typeface="Century Gothic" panose="020B0502020202020204" pitchFamily="34" charset="0"/>
                        </a:rPr>
                        <a:t>Quarter </a:t>
                      </a:r>
                    </a:p>
                  </a:txBody>
                  <a:tcPr/>
                </a:tc>
                <a:tc>
                  <a:txBody>
                    <a:bodyPr/>
                    <a:lstStyle/>
                    <a:p>
                      <a:r>
                        <a:rPr lang="en-GB" sz="680" b="0" dirty="0">
                          <a:latin typeface="Century Gothic" panose="020B0502020202020204" pitchFamily="34" charset="0"/>
                        </a:rPr>
                        <a:t>Quarter </a:t>
                      </a:r>
                    </a:p>
                  </a:txBody>
                  <a:tcPr/>
                </a:tc>
                <a:extLst>
                  <a:ext uri="{0D108BD9-81ED-4DB2-BD59-A6C34878D82A}">
                    <a16:rowId xmlns:a16="http://schemas.microsoft.com/office/drawing/2014/main" val="10003"/>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Three quarters </a:t>
                      </a:r>
                    </a:p>
                  </a:txBody>
                  <a:tcPr/>
                </a:tc>
                <a:tc>
                  <a:txBody>
                    <a:bodyPr/>
                    <a:lstStyle/>
                    <a:p>
                      <a:r>
                        <a:rPr lang="en-GB" sz="680" b="0" dirty="0">
                          <a:latin typeface="Century Gothic" panose="020B0502020202020204" pitchFamily="34" charset="0"/>
                        </a:rPr>
                        <a:t>Three quarters </a:t>
                      </a:r>
                    </a:p>
                  </a:txBody>
                  <a:tcPr/>
                </a:tc>
                <a:tc>
                  <a:txBody>
                    <a:bodyPr/>
                    <a:lstStyle/>
                    <a:p>
                      <a:r>
                        <a:rPr lang="en-GB" sz="680" b="0" dirty="0">
                          <a:latin typeface="Century Gothic" panose="020B0502020202020204" pitchFamily="34" charset="0"/>
                        </a:rPr>
                        <a:t>Three quarters </a:t>
                      </a:r>
                    </a:p>
                  </a:txBody>
                  <a:tcPr/>
                </a:tc>
                <a:tc>
                  <a:txBody>
                    <a:bodyPr/>
                    <a:lstStyle/>
                    <a:p>
                      <a:r>
                        <a:rPr lang="en-GB" sz="680" b="0" dirty="0">
                          <a:latin typeface="Century Gothic" panose="020B0502020202020204" pitchFamily="34" charset="0"/>
                        </a:rPr>
                        <a:t>Three quarters </a:t>
                      </a:r>
                    </a:p>
                  </a:txBody>
                  <a:tcPr/>
                </a:tc>
                <a:tc>
                  <a:txBody>
                    <a:bodyPr/>
                    <a:lstStyle/>
                    <a:p>
                      <a:r>
                        <a:rPr lang="en-GB" sz="680" b="0" dirty="0">
                          <a:latin typeface="Century Gothic" panose="020B0502020202020204" pitchFamily="34" charset="0"/>
                        </a:rPr>
                        <a:t>Three quarters </a:t>
                      </a:r>
                    </a:p>
                  </a:txBody>
                  <a:tcPr/>
                </a:tc>
                <a:extLst>
                  <a:ext uri="{0D108BD9-81ED-4DB2-BD59-A6C34878D82A}">
                    <a16:rowId xmlns:a16="http://schemas.microsoft.com/office/drawing/2014/main" val="10004"/>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Third </a:t>
                      </a:r>
                    </a:p>
                  </a:txBody>
                  <a:tcPr/>
                </a:tc>
                <a:tc>
                  <a:txBody>
                    <a:bodyPr/>
                    <a:lstStyle/>
                    <a:p>
                      <a:r>
                        <a:rPr lang="en-GB" sz="680" b="0" dirty="0">
                          <a:latin typeface="Century Gothic" panose="020B0502020202020204" pitchFamily="34" charset="0"/>
                        </a:rPr>
                        <a:t>Third </a:t>
                      </a:r>
                    </a:p>
                  </a:txBody>
                  <a:tcPr/>
                </a:tc>
                <a:tc>
                  <a:txBody>
                    <a:bodyPr/>
                    <a:lstStyle/>
                    <a:p>
                      <a:r>
                        <a:rPr lang="en-GB" sz="680" b="0" dirty="0">
                          <a:latin typeface="Century Gothic" panose="020B0502020202020204" pitchFamily="34" charset="0"/>
                        </a:rPr>
                        <a:t>Third </a:t>
                      </a:r>
                    </a:p>
                  </a:txBody>
                  <a:tcPr/>
                </a:tc>
                <a:tc>
                  <a:txBody>
                    <a:bodyPr/>
                    <a:lstStyle/>
                    <a:p>
                      <a:r>
                        <a:rPr lang="en-GB" sz="680" b="0" dirty="0">
                          <a:latin typeface="Century Gothic" panose="020B0502020202020204" pitchFamily="34" charset="0"/>
                        </a:rPr>
                        <a:t>Third </a:t>
                      </a:r>
                    </a:p>
                  </a:txBody>
                  <a:tcPr/>
                </a:tc>
                <a:tc>
                  <a:txBody>
                    <a:bodyPr/>
                    <a:lstStyle/>
                    <a:p>
                      <a:r>
                        <a:rPr lang="en-GB" sz="680" b="0" dirty="0">
                          <a:latin typeface="Century Gothic" panose="020B0502020202020204" pitchFamily="34" charset="0"/>
                        </a:rPr>
                        <a:t>Third </a:t>
                      </a:r>
                    </a:p>
                  </a:txBody>
                  <a:tcPr/>
                </a:tc>
                <a:extLst>
                  <a:ext uri="{0D108BD9-81ED-4DB2-BD59-A6C34878D82A}">
                    <a16:rowId xmlns:a16="http://schemas.microsoft.com/office/drawing/2014/main" val="10005"/>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Fifth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680" b="0" dirty="0">
                          <a:latin typeface="Century Gothic" panose="020B0502020202020204" pitchFamily="34" charset="0"/>
                        </a:rPr>
                        <a:t>Fifth </a:t>
                      </a:r>
                    </a:p>
                  </a:txBody>
                  <a:tcPr/>
                </a:tc>
                <a:extLst>
                  <a:ext uri="{0D108BD9-81ED-4DB2-BD59-A6C34878D82A}">
                    <a16:rowId xmlns:a16="http://schemas.microsoft.com/office/drawing/2014/main" val="10006"/>
                  </a:ext>
                </a:extLst>
              </a:tr>
              <a:tr h="146052">
                <a:tc>
                  <a:txBody>
                    <a:bodyPr/>
                    <a:lstStyle/>
                    <a:p>
                      <a:r>
                        <a:rPr lang="en-GB" sz="680" b="1" dirty="0">
                          <a:latin typeface="Century Gothic" panose="020B0502020202020204" pitchFamily="34" charset="0"/>
                        </a:rPr>
                        <a:t>Equal parts </a:t>
                      </a:r>
                    </a:p>
                  </a:txBody>
                  <a:tcPr/>
                </a:tc>
                <a:tc>
                  <a:txBody>
                    <a:bodyPr/>
                    <a:lstStyle/>
                    <a:p>
                      <a:r>
                        <a:rPr lang="en-GB" sz="680" b="0" dirty="0">
                          <a:latin typeface="Century Gothic" panose="020B0502020202020204" pitchFamily="34" charset="0"/>
                        </a:rPr>
                        <a:t>Equal parts </a:t>
                      </a:r>
                    </a:p>
                  </a:txBody>
                  <a:tcPr/>
                </a:tc>
                <a:tc>
                  <a:txBody>
                    <a:bodyPr/>
                    <a:lstStyle/>
                    <a:p>
                      <a:r>
                        <a:rPr lang="en-GB" sz="680" b="0" dirty="0">
                          <a:latin typeface="Century Gothic" panose="020B0502020202020204" pitchFamily="34" charset="0"/>
                        </a:rPr>
                        <a:t>Equal parts </a:t>
                      </a:r>
                    </a:p>
                  </a:txBody>
                  <a:tcPr/>
                </a:tc>
                <a:tc>
                  <a:txBody>
                    <a:bodyPr/>
                    <a:lstStyle/>
                    <a:p>
                      <a:r>
                        <a:rPr lang="en-GB" sz="680" b="0" dirty="0">
                          <a:latin typeface="Century Gothic" panose="020B0502020202020204" pitchFamily="34" charset="0"/>
                        </a:rPr>
                        <a:t>Equal parts </a:t>
                      </a:r>
                    </a:p>
                  </a:txBody>
                  <a:tcPr/>
                </a:tc>
                <a:tc>
                  <a:txBody>
                    <a:bodyPr/>
                    <a:lstStyle/>
                    <a:p>
                      <a:r>
                        <a:rPr lang="en-GB" sz="680" b="0" dirty="0">
                          <a:latin typeface="Century Gothic" panose="020B0502020202020204" pitchFamily="34" charset="0"/>
                        </a:rPr>
                        <a:t>Equal parts </a:t>
                      </a:r>
                    </a:p>
                  </a:txBody>
                  <a:tcPr/>
                </a:tc>
                <a:tc>
                  <a:txBody>
                    <a:bodyPr/>
                    <a:lstStyle/>
                    <a:p>
                      <a:r>
                        <a:rPr lang="en-GB" sz="680" b="0" dirty="0">
                          <a:latin typeface="Century Gothic" panose="020B0502020202020204" pitchFamily="34" charset="0"/>
                        </a:rPr>
                        <a:t>Equal parts </a:t>
                      </a:r>
                    </a:p>
                  </a:txBody>
                  <a:tcPr/>
                </a:tc>
                <a:extLst>
                  <a:ext uri="{0D108BD9-81ED-4DB2-BD59-A6C34878D82A}">
                    <a16:rowId xmlns:a16="http://schemas.microsoft.com/office/drawing/2014/main" val="10007"/>
                  </a:ext>
                </a:extLst>
              </a:tr>
              <a:tr h="0">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Equivalence </a:t>
                      </a:r>
                    </a:p>
                  </a:txBody>
                  <a:tcPr/>
                </a:tc>
                <a:tc>
                  <a:txBody>
                    <a:bodyPr/>
                    <a:lstStyle/>
                    <a:p>
                      <a:r>
                        <a:rPr lang="en-GB" sz="680" b="0" dirty="0">
                          <a:latin typeface="Century Gothic" panose="020B0502020202020204" pitchFamily="34" charset="0"/>
                        </a:rPr>
                        <a:t>Equivalence </a:t>
                      </a:r>
                    </a:p>
                  </a:txBody>
                  <a:tcPr/>
                </a:tc>
                <a:tc>
                  <a:txBody>
                    <a:bodyPr/>
                    <a:lstStyle/>
                    <a:p>
                      <a:r>
                        <a:rPr lang="en-GB" sz="680" b="0" dirty="0">
                          <a:latin typeface="Century Gothic" panose="020B0502020202020204" pitchFamily="34" charset="0"/>
                        </a:rPr>
                        <a:t>Equivalence </a:t>
                      </a:r>
                    </a:p>
                  </a:txBody>
                  <a:tcPr/>
                </a:tc>
                <a:tc>
                  <a:txBody>
                    <a:bodyPr/>
                    <a:lstStyle/>
                    <a:p>
                      <a:r>
                        <a:rPr lang="en-GB" sz="680" b="0" dirty="0">
                          <a:latin typeface="Century Gothic" panose="020B0502020202020204" pitchFamily="34" charset="0"/>
                        </a:rPr>
                        <a:t>Equivalence </a:t>
                      </a:r>
                    </a:p>
                  </a:txBody>
                  <a:tcPr/>
                </a:tc>
                <a:tc>
                  <a:txBody>
                    <a:bodyPr/>
                    <a:lstStyle/>
                    <a:p>
                      <a:r>
                        <a:rPr lang="en-GB" sz="680" b="0" dirty="0">
                          <a:latin typeface="Century Gothic" panose="020B0502020202020204" pitchFamily="34" charset="0"/>
                        </a:rPr>
                        <a:t>Equivalence </a:t>
                      </a:r>
                    </a:p>
                  </a:txBody>
                  <a:tcPr/>
                </a:tc>
                <a:extLst>
                  <a:ext uri="{0D108BD9-81ED-4DB2-BD59-A6C34878D82A}">
                    <a16:rowId xmlns:a16="http://schemas.microsoft.com/office/drawing/2014/main" val="10008"/>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Decimal equivalence </a:t>
                      </a:r>
                    </a:p>
                  </a:txBody>
                  <a:tcPr/>
                </a:tc>
                <a:tc>
                  <a:txBody>
                    <a:bodyPr/>
                    <a:lstStyle/>
                    <a:p>
                      <a:r>
                        <a:rPr lang="en-GB" sz="680" b="0" dirty="0">
                          <a:latin typeface="Century Gothic" panose="020B0502020202020204" pitchFamily="34" charset="0"/>
                        </a:rPr>
                        <a:t>Decimal equivalence </a:t>
                      </a:r>
                    </a:p>
                  </a:txBody>
                  <a:tcPr/>
                </a:tc>
                <a:tc>
                  <a:txBody>
                    <a:bodyPr/>
                    <a:lstStyle/>
                    <a:p>
                      <a:r>
                        <a:rPr lang="en-GB" sz="680" b="0" dirty="0">
                          <a:latin typeface="Century Gothic" panose="020B0502020202020204" pitchFamily="34" charset="0"/>
                        </a:rPr>
                        <a:t>Decimal equivalence </a:t>
                      </a:r>
                    </a:p>
                  </a:txBody>
                  <a:tcPr/>
                </a:tc>
                <a:extLst>
                  <a:ext uri="{0D108BD9-81ED-4DB2-BD59-A6C34878D82A}">
                    <a16:rowId xmlns:a16="http://schemas.microsoft.com/office/drawing/2014/main" val="1000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Tenths </a:t>
                      </a:r>
                    </a:p>
                  </a:txBody>
                  <a:tcPr/>
                </a:tc>
                <a:tc>
                  <a:txBody>
                    <a:bodyPr/>
                    <a:lstStyle/>
                    <a:p>
                      <a:r>
                        <a:rPr lang="en-GB" sz="680" b="0" dirty="0">
                          <a:latin typeface="Century Gothic" panose="020B0502020202020204" pitchFamily="34" charset="0"/>
                        </a:rPr>
                        <a:t>Tenths </a:t>
                      </a:r>
                    </a:p>
                  </a:txBody>
                  <a:tcPr/>
                </a:tc>
                <a:tc>
                  <a:txBody>
                    <a:bodyPr/>
                    <a:lstStyle/>
                    <a:p>
                      <a:r>
                        <a:rPr lang="en-GB" sz="680" b="0" dirty="0">
                          <a:latin typeface="Century Gothic" panose="020B0502020202020204" pitchFamily="34" charset="0"/>
                        </a:rPr>
                        <a:t>Tenths </a:t>
                      </a:r>
                    </a:p>
                  </a:txBody>
                  <a:tcPr/>
                </a:tc>
                <a:tc>
                  <a:txBody>
                    <a:bodyPr/>
                    <a:lstStyle/>
                    <a:p>
                      <a:r>
                        <a:rPr lang="en-GB" sz="680" b="0" dirty="0">
                          <a:latin typeface="Century Gothic" panose="020B0502020202020204" pitchFamily="34" charset="0"/>
                        </a:rPr>
                        <a:t>Tenths </a:t>
                      </a:r>
                    </a:p>
                  </a:txBody>
                  <a:tcPr/>
                </a:tc>
                <a:extLst>
                  <a:ext uri="{0D108BD9-81ED-4DB2-BD59-A6C34878D82A}">
                    <a16:rowId xmlns:a16="http://schemas.microsoft.com/office/drawing/2014/main" val="1001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Hundredths </a:t>
                      </a:r>
                    </a:p>
                  </a:txBody>
                  <a:tcPr/>
                </a:tc>
                <a:tc>
                  <a:txBody>
                    <a:bodyPr/>
                    <a:lstStyle/>
                    <a:p>
                      <a:r>
                        <a:rPr lang="en-GB" sz="680" b="0" dirty="0">
                          <a:latin typeface="Century Gothic" panose="020B0502020202020204" pitchFamily="34" charset="0"/>
                        </a:rPr>
                        <a:t>Hundredths </a:t>
                      </a:r>
                    </a:p>
                  </a:txBody>
                  <a:tcPr/>
                </a:tc>
                <a:tc>
                  <a:txBody>
                    <a:bodyPr/>
                    <a:lstStyle/>
                    <a:p>
                      <a:r>
                        <a:rPr lang="en-GB" sz="680" b="0" dirty="0">
                          <a:latin typeface="Century Gothic" panose="020B0502020202020204" pitchFamily="34" charset="0"/>
                        </a:rPr>
                        <a:t>Hundredths </a:t>
                      </a:r>
                    </a:p>
                  </a:txBody>
                  <a:tcPr/>
                </a:tc>
                <a:extLst>
                  <a:ext uri="{0D108BD9-81ED-4DB2-BD59-A6C34878D82A}">
                    <a16:rowId xmlns:a16="http://schemas.microsoft.com/office/drawing/2014/main" val="10011"/>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Thousandths </a:t>
                      </a:r>
                    </a:p>
                  </a:txBody>
                  <a:tcPr/>
                </a:tc>
                <a:tc>
                  <a:txBody>
                    <a:bodyPr/>
                    <a:lstStyle/>
                    <a:p>
                      <a:r>
                        <a:rPr lang="en-GB" sz="680" b="0" dirty="0">
                          <a:latin typeface="Century Gothic" panose="020B0502020202020204" pitchFamily="34" charset="0"/>
                        </a:rPr>
                        <a:t>Thousandths </a:t>
                      </a:r>
                    </a:p>
                  </a:txBody>
                  <a:tcPr/>
                </a:tc>
                <a:extLst>
                  <a:ext uri="{0D108BD9-81ED-4DB2-BD59-A6C34878D82A}">
                    <a16:rowId xmlns:a16="http://schemas.microsoft.com/office/drawing/2014/main" val="10012"/>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Unit fractions </a:t>
                      </a:r>
                    </a:p>
                  </a:txBody>
                  <a:tcPr/>
                </a:tc>
                <a:tc>
                  <a:txBody>
                    <a:bodyPr/>
                    <a:lstStyle/>
                    <a:p>
                      <a:r>
                        <a:rPr lang="en-GB" sz="680" b="0" dirty="0">
                          <a:latin typeface="Century Gothic" panose="020B0502020202020204" pitchFamily="34" charset="0"/>
                        </a:rPr>
                        <a:t>Unit fractions </a:t>
                      </a:r>
                    </a:p>
                  </a:txBody>
                  <a:tcPr/>
                </a:tc>
                <a:tc>
                  <a:txBody>
                    <a:bodyPr/>
                    <a:lstStyle/>
                    <a:p>
                      <a:r>
                        <a:rPr lang="en-GB" sz="680" b="0" dirty="0">
                          <a:latin typeface="Century Gothic" panose="020B0502020202020204" pitchFamily="34" charset="0"/>
                        </a:rPr>
                        <a:t>Unit fractions </a:t>
                      </a:r>
                    </a:p>
                  </a:txBody>
                  <a:tcPr/>
                </a:tc>
                <a:tc>
                  <a:txBody>
                    <a:bodyPr/>
                    <a:lstStyle/>
                    <a:p>
                      <a:r>
                        <a:rPr lang="en-GB" sz="680" b="0" dirty="0">
                          <a:latin typeface="Century Gothic" panose="020B0502020202020204" pitchFamily="34" charset="0"/>
                        </a:rPr>
                        <a:t>Unit fractions </a:t>
                      </a:r>
                    </a:p>
                  </a:txBody>
                  <a:tcPr/>
                </a:tc>
                <a:extLst>
                  <a:ext uri="{0D108BD9-81ED-4DB2-BD59-A6C34878D82A}">
                    <a16:rowId xmlns:a16="http://schemas.microsoft.com/office/drawing/2014/main" val="10013"/>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Non unit fractions</a:t>
                      </a:r>
                    </a:p>
                  </a:txBody>
                  <a:tcPr/>
                </a:tc>
                <a:tc>
                  <a:txBody>
                    <a:bodyPr/>
                    <a:lstStyle/>
                    <a:p>
                      <a:r>
                        <a:rPr lang="en-GB" sz="680" b="0" dirty="0">
                          <a:latin typeface="Century Gothic" panose="020B0502020202020204" pitchFamily="34" charset="0"/>
                        </a:rPr>
                        <a:t>Non unit fractions</a:t>
                      </a:r>
                    </a:p>
                  </a:txBody>
                  <a:tcPr/>
                </a:tc>
                <a:tc>
                  <a:txBody>
                    <a:bodyPr/>
                    <a:lstStyle/>
                    <a:p>
                      <a:r>
                        <a:rPr lang="en-GB" sz="680" b="0" dirty="0">
                          <a:latin typeface="Century Gothic" panose="020B0502020202020204" pitchFamily="34" charset="0"/>
                        </a:rPr>
                        <a:t>Non unit fractions</a:t>
                      </a:r>
                    </a:p>
                  </a:txBody>
                  <a:tcPr/>
                </a:tc>
                <a:tc>
                  <a:txBody>
                    <a:bodyPr/>
                    <a:lstStyle/>
                    <a:p>
                      <a:r>
                        <a:rPr lang="en-GB" sz="680" b="0" dirty="0">
                          <a:latin typeface="Century Gothic" panose="020B0502020202020204" pitchFamily="34" charset="0"/>
                        </a:rPr>
                        <a:t>Non unit fractions</a:t>
                      </a:r>
                    </a:p>
                  </a:txBody>
                  <a:tcPr/>
                </a:tc>
                <a:extLst>
                  <a:ext uri="{0D108BD9-81ED-4DB2-BD59-A6C34878D82A}">
                    <a16:rowId xmlns:a16="http://schemas.microsoft.com/office/drawing/2014/main" val="10014"/>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Denominators </a:t>
                      </a:r>
                    </a:p>
                  </a:txBody>
                  <a:tcPr/>
                </a:tc>
                <a:tc>
                  <a:txBody>
                    <a:bodyPr/>
                    <a:lstStyle/>
                    <a:p>
                      <a:r>
                        <a:rPr lang="en-GB" sz="680" b="0" dirty="0">
                          <a:latin typeface="Century Gothic" panose="020B0502020202020204" pitchFamily="34" charset="0"/>
                        </a:rPr>
                        <a:t>Denominators </a:t>
                      </a:r>
                    </a:p>
                  </a:txBody>
                  <a:tcPr/>
                </a:tc>
                <a:tc>
                  <a:txBody>
                    <a:bodyPr/>
                    <a:lstStyle/>
                    <a:p>
                      <a:r>
                        <a:rPr lang="en-GB" sz="680" b="0" dirty="0">
                          <a:latin typeface="Century Gothic" panose="020B0502020202020204" pitchFamily="34" charset="0"/>
                        </a:rPr>
                        <a:t>Denominators </a:t>
                      </a:r>
                    </a:p>
                  </a:txBody>
                  <a:tcPr/>
                </a:tc>
                <a:tc>
                  <a:txBody>
                    <a:bodyPr/>
                    <a:lstStyle/>
                    <a:p>
                      <a:r>
                        <a:rPr lang="en-GB" sz="680" b="0" dirty="0">
                          <a:latin typeface="Century Gothic" panose="020B0502020202020204" pitchFamily="34" charset="0"/>
                        </a:rPr>
                        <a:t>Denominators </a:t>
                      </a:r>
                    </a:p>
                  </a:txBody>
                  <a:tcPr/>
                </a:tc>
                <a:extLst>
                  <a:ext uri="{0D108BD9-81ED-4DB2-BD59-A6C34878D82A}">
                    <a16:rowId xmlns:a16="http://schemas.microsoft.com/office/drawing/2014/main" val="10015"/>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Equivalent fractions </a:t>
                      </a:r>
                    </a:p>
                  </a:txBody>
                  <a:tcPr/>
                </a:tc>
                <a:tc>
                  <a:txBody>
                    <a:bodyPr/>
                    <a:lstStyle/>
                    <a:p>
                      <a:r>
                        <a:rPr lang="en-GB" sz="680" b="0" dirty="0">
                          <a:latin typeface="Century Gothic" panose="020B0502020202020204" pitchFamily="34" charset="0"/>
                        </a:rPr>
                        <a:t>Equivalent fractions </a:t>
                      </a:r>
                    </a:p>
                  </a:txBody>
                  <a:tcPr/>
                </a:tc>
                <a:tc>
                  <a:txBody>
                    <a:bodyPr/>
                    <a:lstStyle/>
                    <a:p>
                      <a:r>
                        <a:rPr lang="en-GB" sz="680" b="0" dirty="0">
                          <a:latin typeface="Century Gothic" panose="020B0502020202020204" pitchFamily="34" charset="0"/>
                        </a:rPr>
                        <a:t>Equivalent fractions </a:t>
                      </a:r>
                    </a:p>
                  </a:txBody>
                  <a:tcPr/>
                </a:tc>
                <a:tc>
                  <a:txBody>
                    <a:bodyPr/>
                    <a:lstStyle/>
                    <a:p>
                      <a:r>
                        <a:rPr lang="en-GB" sz="680" b="0" dirty="0">
                          <a:latin typeface="Century Gothic" panose="020B0502020202020204" pitchFamily="34" charset="0"/>
                        </a:rPr>
                        <a:t>Equivalent fractions </a:t>
                      </a:r>
                    </a:p>
                  </a:txBody>
                  <a:tcPr/>
                </a:tc>
                <a:extLst>
                  <a:ext uri="{0D108BD9-81ED-4DB2-BD59-A6C34878D82A}">
                    <a16:rowId xmlns:a16="http://schemas.microsoft.com/office/drawing/2014/main" val="10016"/>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One whole</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One whole</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One whole</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tc>
                  <a:txBody>
                    <a:bodyPr/>
                    <a:lstStyle/>
                    <a:p>
                      <a:r>
                        <a:rPr lang="en-GB" sz="680" b="0" dirty="0">
                          <a:latin typeface="Century Gothic" panose="020B0502020202020204" pitchFamily="34" charset="0"/>
                        </a:rPr>
                        <a:t>One whole</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17"/>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Convert </a:t>
                      </a:r>
                    </a:p>
                  </a:txBody>
                  <a:tcPr/>
                </a:tc>
                <a:tc>
                  <a:txBody>
                    <a:bodyPr/>
                    <a:lstStyle/>
                    <a:p>
                      <a:r>
                        <a:rPr lang="en-GB" sz="680" b="0" dirty="0">
                          <a:latin typeface="Century Gothic" panose="020B0502020202020204" pitchFamily="34" charset="0"/>
                        </a:rPr>
                        <a:t>Convert </a:t>
                      </a:r>
                    </a:p>
                  </a:txBody>
                  <a:tcPr/>
                </a:tc>
                <a:extLst>
                  <a:ext uri="{0D108BD9-81ED-4DB2-BD59-A6C34878D82A}">
                    <a16:rowId xmlns:a16="http://schemas.microsoft.com/office/drawing/2014/main" val="10018"/>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Proper fractions </a:t>
                      </a:r>
                    </a:p>
                  </a:txBody>
                  <a:tcPr/>
                </a:tc>
                <a:tc>
                  <a:txBody>
                    <a:bodyPr/>
                    <a:lstStyle/>
                    <a:p>
                      <a:r>
                        <a:rPr lang="en-GB" sz="680" b="0" dirty="0">
                          <a:latin typeface="Century Gothic" panose="020B0502020202020204" pitchFamily="34" charset="0"/>
                        </a:rPr>
                        <a:t>Proper fractions </a:t>
                      </a:r>
                    </a:p>
                  </a:txBody>
                  <a:tcPr/>
                </a:tc>
                <a:extLst>
                  <a:ext uri="{0D108BD9-81ED-4DB2-BD59-A6C34878D82A}">
                    <a16:rowId xmlns:a16="http://schemas.microsoft.com/office/drawing/2014/main" val="10019"/>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Mixed numbers </a:t>
                      </a:r>
                    </a:p>
                  </a:txBody>
                  <a:tcPr/>
                </a:tc>
                <a:tc>
                  <a:txBody>
                    <a:bodyPr/>
                    <a:lstStyle/>
                    <a:p>
                      <a:r>
                        <a:rPr lang="en-GB" sz="680" b="0" dirty="0">
                          <a:latin typeface="Century Gothic" panose="020B0502020202020204" pitchFamily="34" charset="0"/>
                        </a:rPr>
                        <a:t>Mixed numbers </a:t>
                      </a:r>
                    </a:p>
                  </a:txBody>
                  <a:tcPr/>
                </a:tc>
                <a:extLst>
                  <a:ext uri="{0D108BD9-81ED-4DB2-BD59-A6C34878D82A}">
                    <a16:rowId xmlns:a16="http://schemas.microsoft.com/office/drawing/2014/main" val="10020"/>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Per cent</a:t>
                      </a:r>
                      <a:r>
                        <a:rPr lang="en-GB" sz="680" b="1" baseline="0" dirty="0">
                          <a:latin typeface="Century Gothic" panose="020B0502020202020204" pitchFamily="34" charset="0"/>
                        </a:rPr>
                        <a:t> %</a:t>
                      </a:r>
                      <a:endParaRPr lang="en-GB" sz="680" b="1" dirty="0">
                        <a:latin typeface="Century Gothic" panose="020B0502020202020204" pitchFamily="34" charset="0"/>
                      </a:endParaRPr>
                    </a:p>
                  </a:txBody>
                  <a:tcPr/>
                </a:tc>
                <a:tc>
                  <a:txBody>
                    <a:bodyPr/>
                    <a:lstStyle/>
                    <a:p>
                      <a:r>
                        <a:rPr lang="en-GB" sz="680" b="0" dirty="0">
                          <a:latin typeface="Century Gothic" panose="020B0502020202020204" pitchFamily="34" charset="0"/>
                        </a:rPr>
                        <a:t>Per cent</a:t>
                      </a:r>
                      <a:r>
                        <a:rPr lang="en-GB" sz="680" b="0" baseline="0" dirty="0">
                          <a:latin typeface="Century Gothic" panose="020B0502020202020204" pitchFamily="34" charset="0"/>
                        </a:rPr>
                        <a:t> %</a:t>
                      </a:r>
                      <a:endParaRPr lang="en-GB" sz="680" b="0" dirty="0">
                        <a:latin typeface="Century Gothic" panose="020B0502020202020204" pitchFamily="34" charset="0"/>
                      </a:endParaRPr>
                    </a:p>
                  </a:txBody>
                  <a:tcPr/>
                </a:tc>
                <a:extLst>
                  <a:ext uri="{0D108BD9-81ED-4DB2-BD59-A6C34878D82A}">
                    <a16:rowId xmlns:a16="http://schemas.microsoft.com/office/drawing/2014/main" val="10021"/>
                  </a:ext>
                </a:extLst>
              </a:tr>
              <a:tr h="0">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endParaRPr lang="en-GB" sz="680" b="0" dirty="0">
                        <a:latin typeface="Century Gothic" panose="020B0502020202020204" pitchFamily="34" charset="0"/>
                      </a:endParaRPr>
                    </a:p>
                  </a:txBody>
                  <a:tcPr/>
                </a:tc>
                <a:tc>
                  <a:txBody>
                    <a:bodyPr/>
                    <a:lstStyle/>
                    <a:p>
                      <a:r>
                        <a:rPr lang="en-GB" sz="680" b="1" dirty="0">
                          <a:latin typeface="Century Gothic" panose="020B0502020202020204" pitchFamily="34" charset="0"/>
                        </a:rPr>
                        <a:t>Factors </a:t>
                      </a:r>
                    </a:p>
                  </a:txBody>
                  <a:tcPr/>
                </a:tc>
                <a:extLst>
                  <a:ext uri="{0D108BD9-81ED-4DB2-BD59-A6C34878D82A}">
                    <a16:rowId xmlns:a16="http://schemas.microsoft.com/office/drawing/2014/main" val="10022"/>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7</a:t>
            </a:fld>
            <a:endParaRPr lang="en-GB" dirty="0"/>
          </a:p>
        </p:txBody>
      </p:sp>
    </p:spTree>
    <p:extLst>
      <p:ext uri="{BB962C8B-B14F-4D97-AF65-F5344CB8AC3E}">
        <p14:creationId xmlns:p14="http://schemas.microsoft.com/office/powerpoint/2010/main" val="1535081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92984" y="1066800"/>
          <a:ext cx="8229600" cy="16916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700" b="1" dirty="0">
                          <a:latin typeface="Century Gothic" panose="020B0502020202020204" pitchFamily="34" charset="0"/>
                        </a:rPr>
                        <a:t>Ratio</a:t>
                      </a:r>
                      <a:r>
                        <a:rPr lang="en-GB" sz="700" b="1" baseline="0" dirty="0">
                          <a:latin typeface="Century Gothic" panose="020B0502020202020204" pitchFamily="34" charset="0"/>
                        </a:rPr>
                        <a:t> and proportion </a:t>
                      </a:r>
                      <a:endParaRPr lang="en-GB" sz="7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700" b="1" dirty="0">
                          <a:latin typeface="Century Gothic" panose="020B0502020202020204" pitchFamily="34" charset="0"/>
                        </a:rPr>
                        <a:t>Year 1</a:t>
                      </a:r>
                    </a:p>
                  </a:txBody>
                  <a:tcPr/>
                </a:tc>
                <a:tc>
                  <a:txBody>
                    <a:bodyPr/>
                    <a:lstStyle/>
                    <a:p>
                      <a:r>
                        <a:rPr lang="en-GB" sz="700" b="1" dirty="0">
                          <a:latin typeface="Century Gothic" panose="020B0502020202020204" pitchFamily="34" charset="0"/>
                        </a:rPr>
                        <a:t>Year 2</a:t>
                      </a:r>
                    </a:p>
                  </a:txBody>
                  <a:tcPr/>
                </a:tc>
                <a:tc>
                  <a:txBody>
                    <a:bodyPr/>
                    <a:lstStyle/>
                    <a:p>
                      <a:r>
                        <a:rPr lang="en-GB" sz="700" b="1" dirty="0">
                          <a:latin typeface="Century Gothic" panose="020B0502020202020204" pitchFamily="34" charset="0"/>
                        </a:rPr>
                        <a:t>Year 3</a:t>
                      </a:r>
                    </a:p>
                  </a:txBody>
                  <a:tcPr/>
                </a:tc>
                <a:tc>
                  <a:txBody>
                    <a:bodyPr/>
                    <a:lstStyle/>
                    <a:p>
                      <a:r>
                        <a:rPr lang="en-GB" sz="700" b="1" dirty="0">
                          <a:latin typeface="Century Gothic" panose="020B0502020202020204" pitchFamily="34" charset="0"/>
                        </a:rPr>
                        <a:t>Year 4</a:t>
                      </a:r>
                    </a:p>
                  </a:txBody>
                  <a:tcPr/>
                </a:tc>
                <a:tc>
                  <a:txBody>
                    <a:bodyPr/>
                    <a:lstStyle/>
                    <a:p>
                      <a:r>
                        <a:rPr lang="en-GB" sz="700" b="1" dirty="0">
                          <a:latin typeface="Century Gothic" panose="020B0502020202020204" pitchFamily="34" charset="0"/>
                        </a:rPr>
                        <a:t>Year 5</a:t>
                      </a:r>
                    </a:p>
                  </a:txBody>
                  <a:tcPr/>
                </a:tc>
                <a:tc>
                  <a:txBody>
                    <a:bodyPr/>
                    <a:lstStyle/>
                    <a:p>
                      <a:r>
                        <a:rPr lang="en-GB" sz="70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Relative size </a:t>
                      </a:r>
                    </a:p>
                  </a:txBody>
                  <a:tcPr/>
                </a:tc>
                <a:extLst>
                  <a:ext uri="{0D108BD9-81ED-4DB2-BD59-A6C34878D82A}">
                    <a16:rowId xmlns:a16="http://schemas.microsoft.com/office/drawing/2014/main" val="10002"/>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Missing</a:t>
                      </a:r>
                      <a:r>
                        <a:rPr lang="en-GB" sz="700" b="1" baseline="0" dirty="0">
                          <a:latin typeface="Century Gothic" panose="020B0502020202020204" pitchFamily="34" charset="0"/>
                        </a:rPr>
                        <a:t> values </a:t>
                      </a:r>
                      <a:endParaRPr lang="en-GB" sz="700" b="1" dirty="0">
                        <a:latin typeface="Century Gothic" panose="020B0502020202020204" pitchFamily="34" charset="0"/>
                      </a:endParaRPr>
                    </a:p>
                  </a:txBody>
                  <a:tcPr/>
                </a:tc>
                <a:extLst>
                  <a:ext uri="{0D108BD9-81ED-4DB2-BD59-A6C34878D82A}">
                    <a16:rowId xmlns:a16="http://schemas.microsoft.com/office/drawing/2014/main" val="10003"/>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Integer multiplication</a:t>
                      </a:r>
                      <a:r>
                        <a:rPr lang="en-GB" sz="700" b="1" baseline="0" dirty="0">
                          <a:latin typeface="Century Gothic" panose="020B0502020202020204" pitchFamily="34" charset="0"/>
                        </a:rPr>
                        <a:t> </a:t>
                      </a:r>
                      <a:endParaRPr lang="en-GB" sz="700" b="1" dirty="0">
                        <a:latin typeface="Century Gothic" panose="020B0502020202020204" pitchFamily="34" charset="0"/>
                      </a:endParaRPr>
                    </a:p>
                  </a:txBody>
                  <a:tcPr/>
                </a:tc>
                <a:extLst>
                  <a:ext uri="{0D108BD9-81ED-4DB2-BD59-A6C34878D82A}">
                    <a16:rowId xmlns:a16="http://schemas.microsoft.com/office/drawing/2014/main" val="10004"/>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Percentages </a:t>
                      </a:r>
                    </a:p>
                  </a:txBody>
                  <a:tcPr/>
                </a:tc>
                <a:extLst>
                  <a:ext uri="{0D108BD9-81ED-4DB2-BD59-A6C34878D82A}">
                    <a16:rowId xmlns:a16="http://schemas.microsoft.com/office/drawing/2014/main" val="10005"/>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Scale factor </a:t>
                      </a:r>
                    </a:p>
                  </a:txBody>
                  <a:tcPr/>
                </a:tc>
                <a:extLst>
                  <a:ext uri="{0D108BD9-81ED-4DB2-BD59-A6C34878D82A}">
                    <a16:rowId xmlns:a16="http://schemas.microsoft.com/office/drawing/2014/main" val="10006"/>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Unequal</a:t>
                      </a:r>
                      <a:r>
                        <a:rPr lang="en-GB" sz="700" b="1" baseline="0" dirty="0">
                          <a:latin typeface="Century Gothic" panose="020B0502020202020204" pitchFamily="34" charset="0"/>
                        </a:rPr>
                        <a:t> sharing &amp; grouping </a:t>
                      </a:r>
                      <a:endParaRPr lang="en-GB" sz="700" b="1" dirty="0">
                        <a:latin typeface="Century Gothic" panose="020B0502020202020204" pitchFamily="34" charset="0"/>
                      </a:endParaRPr>
                    </a:p>
                  </a:txBody>
                  <a:tcPr/>
                </a:tc>
                <a:extLst>
                  <a:ext uri="{0D108BD9-81ED-4DB2-BD59-A6C34878D82A}">
                    <a16:rowId xmlns:a16="http://schemas.microsoft.com/office/drawing/2014/main" val="10007"/>
                  </a:ext>
                </a:extLst>
              </a:tr>
            </a:tbl>
          </a:graphicData>
        </a:graphic>
      </p:graphicFrame>
      <p:graphicFrame>
        <p:nvGraphicFramePr>
          <p:cNvPr id="5" name="Table 4"/>
          <p:cNvGraphicFramePr>
            <a:graphicFrameLocks noGrp="1"/>
          </p:cNvGraphicFramePr>
          <p:nvPr/>
        </p:nvGraphicFramePr>
        <p:xfrm>
          <a:off x="1978058" y="3886200"/>
          <a:ext cx="8229600" cy="178308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700" b="1" dirty="0">
                          <a:latin typeface="Century Gothic" panose="020B0502020202020204" pitchFamily="34" charset="0"/>
                        </a:rPr>
                        <a:t>Algebra</a:t>
                      </a:r>
                      <a:r>
                        <a:rPr lang="en-GB" sz="700" b="1" baseline="0" dirty="0">
                          <a:latin typeface="Century Gothic" panose="020B0502020202020204" pitchFamily="34" charset="0"/>
                        </a:rPr>
                        <a:t> </a:t>
                      </a:r>
                      <a:endParaRPr lang="en-GB" sz="7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700" b="1" dirty="0">
                          <a:latin typeface="Century Gothic" panose="020B0502020202020204" pitchFamily="34" charset="0"/>
                        </a:rPr>
                        <a:t>Year 1</a:t>
                      </a:r>
                    </a:p>
                  </a:txBody>
                  <a:tcPr/>
                </a:tc>
                <a:tc>
                  <a:txBody>
                    <a:bodyPr/>
                    <a:lstStyle/>
                    <a:p>
                      <a:r>
                        <a:rPr lang="en-GB" sz="700" b="1" dirty="0">
                          <a:latin typeface="Century Gothic" panose="020B0502020202020204" pitchFamily="34" charset="0"/>
                        </a:rPr>
                        <a:t>Year 2</a:t>
                      </a:r>
                    </a:p>
                  </a:txBody>
                  <a:tcPr/>
                </a:tc>
                <a:tc>
                  <a:txBody>
                    <a:bodyPr/>
                    <a:lstStyle/>
                    <a:p>
                      <a:r>
                        <a:rPr lang="en-GB" sz="700" b="1" dirty="0">
                          <a:latin typeface="Century Gothic" panose="020B0502020202020204" pitchFamily="34" charset="0"/>
                        </a:rPr>
                        <a:t>Year 3</a:t>
                      </a:r>
                    </a:p>
                  </a:txBody>
                  <a:tcPr/>
                </a:tc>
                <a:tc>
                  <a:txBody>
                    <a:bodyPr/>
                    <a:lstStyle/>
                    <a:p>
                      <a:r>
                        <a:rPr lang="en-GB" sz="700" b="1" dirty="0">
                          <a:latin typeface="Century Gothic" panose="020B0502020202020204" pitchFamily="34" charset="0"/>
                        </a:rPr>
                        <a:t>Year 4</a:t>
                      </a:r>
                    </a:p>
                  </a:txBody>
                  <a:tcPr/>
                </a:tc>
                <a:tc>
                  <a:txBody>
                    <a:bodyPr/>
                    <a:lstStyle/>
                    <a:p>
                      <a:r>
                        <a:rPr lang="en-GB" sz="700" b="1" dirty="0">
                          <a:latin typeface="Century Gothic" panose="020B0502020202020204" pitchFamily="34" charset="0"/>
                        </a:rPr>
                        <a:t>Year 5</a:t>
                      </a:r>
                    </a:p>
                  </a:txBody>
                  <a:tcPr/>
                </a:tc>
                <a:tc>
                  <a:txBody>
                    <a:bodyPr/>
                    <a:lstStyle/>
                    <a:p>
                      <a:r>
                        <a:rPr lang="en-GB" sz="70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Formulae</a:t>
                      </a:r>
                      <a:r>
                        <a:rPr lang="en-GB" sz="700" b="1" baseline="0" dirty="0">
                          <a:latin typeface="Century Gothic" panose="020B0502020202020204" pitchFamily="34" charset="0"/>
                        </a:rPr>
                        <a:t> </a:t>
                      </a:r>
                      <a:endParaRPr lang="en-GB" sz="700" b="1" dirty="0">
                        <a:latin typeface="Century Gothic" panose="020B0502020202020204" pitchFamily="34" charset="0"/>
                      </a:endParaRPr>
                    </a:p>
                  </a:txBody>
                  <a:tcPr/>
                </a:tc>
                <a:extLst>
                  <a:ext uri="{0D108BD9-81ED-4DB2-BD59-A6C34878D82A}">
                    <a16:rowId xmlns:a16="http://schemas.microsoft.com/office/drawing/2014/main" val="10002"/>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Linear number sequences </a:t>
                      </a:r>
                    </a:p>
                  </a:txBody>
                  <a:tcPr/>
                </a:tc>
                <a:extLst>
                  <a:ext uri="{0D108BD9-81ED-4DB2-BD59-A6C34878D82A}">
                    <a16:rowId xmlns:a16="http://schemas.microsoft.com/office/drawing/2014/main" val="10003"/>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Algebraically </a:t>
                      </a:r>
                    </a:p>
                  </a:txBody>
                  <a:tcPr/>
                </a:tc>
                <a:extLst>
                  <a:ext uri="{0D108BD9-81ED-4DB2-BD59-A6C34878D82A}">
                    <a16:rowId xmlns:a16="http://schemas.microsoft.com/office/drawing/2014/main" val="10004"/>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Equation </a:t>
                      </a:r>
                    </a:p>
                  </a:txBody>
                  <a:tcPr/>
                </a:tc>
                <a:extLst>
                  <a:ext uri="{0D108BD9-81ED-4DB2-BD59-A6C34878D82A}">
                    <a16:rowId xmlns:a16="http://schemas.microsoft.com/office/drawing/2014/main" val="10005"/>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Unknowns </a:t>
                      </a:r>
                    </a:p>
                  </a:txBody>
                  <a:tcPr/>
                </a:tc>
                <a:extLst>
                  <a:ext uri="{0D108BD9-81ED-4DB2-BD59-A6C34878D82A}">
                    <a16:rowId xmlns:a16="http://schemas.microsoft.com/office/drawing/2014/main" val="10006"/>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Combinations </a:t>
                      </a:r>
                    </a:p>
                  </a:txBody>
                  <a:tcPr/>
                </a:tc>
                <a:extLst>
                  <a:ext uri="{0D108BD9-81ED-4DB2-BD59-A6C34878D82A}">
                    <a16:rowId xmlns:a16="http://schemas.microsoft.com/office/drawing/2014/main" val="10007"/>
                  </a:ext>
                </a:extLst>
              </a:tr>
              <a:tr h="0">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endParaRPr lang="en-GB" sz="700" b="0" dirty="0">
                        <a:latin typeface="Century Gothic" panose="020B0502020202020204" pitchFamily="34" charset="0"/>
                      </a:endParaRPr>
                    </a:p>
                  </a:txBody>
                  <a:tcPr/>
                </a:tc>
                <a:tc>
                  <a:txBody>
                    <a:bodyPr/>
                    <a:lstStyle/>
                    <a:p>
                      <a:r>
                        <a:rPr lang="en-GB" sz="700" b="1" dirty="0">
                          <a:latin typeface="Century Gothic" panose="020B0502020202020204" pitchFamily="34" charset="0"/>
                        </a:rPr>
                        <a:t>Variables</a:t>
                      </a:r>
                      <a:r>
                        <a:rPr lang="en-GB" sz="700" b="1" baseline="0" dirty="0">
                          <a:latin typeface="Century Gothic" panose="020B0502020202020204" pitchFamily="34" charset="0"/>
                        </a:rPr>
                        <a:t> </a:t>
                      </a:r>
                      <a:endParaRPr lang="en-GB" sz="700" b="1" dirty="0">
                        <a:latin typeface="Century Gothic" panose="020B0502020202020204" pitchFamily="34" charset="0"/>
                      </a:endParaRPr>
                    </a:p>
                  </a:txBody>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7" name="Slide Number Placeholder 6"/>
          <p:cNvSpPr>
            <a:spLocks noGrp="1"/>
          </p:cNvSpPr>
          <p:nvPr>
            <p:ph type="sldNum" sz="quarter" idx="12"/>
          </p:nvPr>
        </p:nvSpPr>
        <p:spPr/>
        <p:txBody>
          <a:bodyPr/>
          <a:lstStyle/>
          <a:p>
            <a:fld id="{63AE8FA3-EEAC-4A69-A937-97D55627DA92}" type="slidenum">
              <a:rPr lang="en-GB" smtClean="0"/>
              <a:pPr/>
              <a:t>8</a:t>
            </a:fld>
            <a:endParaRPr lang="en-GB" dirty="0"/>
          </a:p>
        </p:txBody>
      </p:sp>
    </p:spTree>
    <p:extLst>
      <p:ext uri="{BB962C8B-B14F-4D97-AF65-F5344CB8AC3E}">
        <p14:creationId xmlns:p14="http://schemas.microsoft.com/office/powerpoint/2010/main" val="2639834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6699" y="88644"/>
          <a:ext cx="8229600" cy="63398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0">
                <a:tc gridSpan="6">
                  <a:txBody>
                    <a:bodyPr/>
                    <a:lstStyle/>
                    <a:p>
                      <a:r>
                        <a:rPr lang="en-GB" sz="680" b="1" dirty="0">
                          <a:latin typeface="Century Gothic" panose="020B0502020202020204" pitchFamily="34" charset="0"/>
                        </a:rPr>
                        <a:t>Measurement</a:t>
                      </a:r>
                      <a:r>
                        <a:rPr lang="en-GB" sz="680" b="1" baseline="0" dirty="0">
                          <a:latin typeface="Century Gothic" panose="020B0502020202020204" pitchFamily="34" charset="0"/>
                        </a:rPr>
                        <a:t>  (1)</a:t>
                      </a:r>
                      <a:endParaRPr lang="en-GB" sz="68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tc hMerge="1">
                  <a:txBody>
                    <a:bodyPr/>
                    <a:lstStyle/>
                    <a:p>
                      <a:endParaRPr lang="en-GB" sz="800" b="1" dirty="0">
                        <a:latin typeface="Century Gothic" panose="020B0502020202020204" pitchFamily="34" charset="0"/>
                      </a:endParaRPr>
                    </a:p>
                  </a:txBody>
                  <a:tcPr/>
                </a:tc>
                <a:extLst>
                  <a:ext uri="{0D108BD9-81ED-4DB2-BD59-A6C34878D82A}">
                    <a16:rowId xmlns:a16="http://schemas.microsoft.com/office/drawing/2014/main" val="10000"/>
                  </a:ext>
                </a:extLst>
              </a:tr>
              <a:tr h="0">
                <a:tc>
                  <a:txBody>
                    <a:bodyPr/>
                    <a:lstStyle/>
                    <a:p>
                      <a:r>
                        <a:rPr lang="en-GB" sz="660" b="1" dirty="0">
                          <a:latin typeface="Century Gothic" panose="020B0502020202020204" pitchFamily="34" charset="0"/>
                        </a:rPr>
                        <a:t>Year 1</a:t>
                      </a:r>
                    </a:p>
                  </a:txBody>
                  <a:tcPr/>
                </a:tc>
                <a:tc>
                  <a:txBody>
                    <a:bodyPr/>
                    <a:lstStyle/>
                    <a:p>
                      <a:r>
                        <a:rPr lang="en-GB" sz="660" b="1" dirty="0">
                          <a:latin typeface="Century Gothic" panose="020B0502020202020204" pitchFamily="34" charset="0"/>
                        </a:rPr>
                        <a:t>Year 2</a:t>
                      </a:r>
                    </a:p>
                  </a:txBody>
                  <a:tcPr/>
                </a:tc>
                <a:tc>
                  <a:txBody>
                    <a:bodyPr/>
                    <a:lstStyle/>
                    <a:p>
                      <a:r>
                        <a:rPr lang="en-GB" sz="660" b="1" dirty="0">
                          <a:latin typeface="Century Gothic" panose="020B0502020202020204" pitchFamily="34" charset="0"/>
                        </a:rPr>
                        <a:t>Year 3</a:t>
                      </a:r>
                    </a:p>
                  </a:txBody>
                  <a:tcPr/>
                </a:tc>
                <a:tc>
                  <a:txBody>
                    <a:bodyPr/>
                    <a:lstStyle/>
                    <a:p>
                      <a:r>
                        <a:rPr lang="en-GB" sz="660" b="1" dirty="0">
                          <a:latin typeface="Century Gothic" panose="020B0502020202020204" pitchFamily="34" charset="0"/>
                        </a:rPr>
                        <a:t>Year 4</a:t>
                      </a:r>
                    </a:p>
                  </a:txBody>
                  <a:tcPr/>
                </a:tc>
                <a:tc>
                  <a:txBody>
                    <a:bodyPr/>
                    <a:lstStyle/>
                    <a:p>
                      <a:r>
                        <a:rPr lang="en-GB" sz="660" b="1" dirty="0">
                          <a:latin typeface="Century Gothic" panose="020B0502020202020204" pitchFamily="34" charset="0"/>
                        </a:rPr>
                        <a:t>Year 5</a:t>
                      </a:r>
                    </a:p>
                  </a:txBody>
                  <a:tcPr/>
                </a:tc>
                <a:tc>
                  <a:txBody>
                    <a:bodyPr/>
                    <a:lstStyle/>
                    <a:p>
                      <a:r>
                        <a:rPr lang="en-GB" sz="660" b="1" dirty="0">
                          <a:latin typeface="Century Gothic" panose="020B0502020202020204" pitchFamily="34" charset="0"/>
                        </a:rPr>
                        <a:t>Year 6</a:t>
                      </a:r>
                    </a:p>
                  </a:txBody>
                  <a:tcPr/>
                </a:tc>
                <a:extLst>
                  <a:ext uri="{0D108BD9-81ED-4DB2-BD59-A6C34878D82A}">
                    <a16:rowId xmlns:a16="http://schemas.microsoft.com/office/drawing/2014/main" val="10001"/>
                  </a:ext>
                </a:extLst>
              </a:tr>
              <a:tr h="0">
                <a:tc>
                  <a:txBody>
                    <a:bodyPr/>
                    <a:lstStyle/>
                    <a:p>
                      <a:r>
                        <a:rPr lang="en-GB" sz="660" b="1" dirty="0">
                          <a:latin typeface="Century Gothic" panose="020B0502020202020204" pitchFamily="34" charset="0"/>
                        </a:rPr>
                        <a:t>Measure</a:t>
                      </a:r>
                    </a:p>
                  </a:txBody>
                  <a:tcPr/>
                </a:tc>
                <a:tc>
                  <a:txBody>
                    <a:bodyPr/>
                    <a:lstStyle/>
                    <a:p>
                      <a:r>
                        <a:rPr lang="en-GB" sz="660" b="0" dirty="0">
                          <a:latin typeface="Century Gothic" panose="020B0502020202020204" pitchFamily="34" charset="0"/>
                        </a:rPr>
                        <a:t>Measure</a:t>
                      </a:r>
                      <a:endParaRPr lang="en-GB" sz="660" b="1" dirty="0">
                        <a:latin typeface="Century Gothic" panose="020B0502020202020204" pitchFamily="34" charset="0"/>
                      </a:endParaRPr>
                    </a:p>
                  </a:txBody>
                  <a:tcPr/>
                </a:tc>
                <a:tc>
                  <a:txBody>
                    <a:bodyPr/>
                    <a:lstStyle/>
                    <a:p>
                      <a:r>
                        <a:rPr lang="en-GB" sz="660" b="0" dirty="0">
                          <a:latin typeface="Century Gothic" panose="020B0502020202020204" pitchFamily="34" charset="0"/>
                        </a:rPr>
                        <a:t>Measure</a:t>
                      </a:r>
                    </a:p>
                  </a:txBody>
                  <a:tcPr/>
                </a:tc>
                <a:tc>
                  <a:txBody>
                    <a:bodyPr/>
                    <a:lstStyle/>
                    <a:p>
                      <a:r>
                        <a:rPr lang="en-GB" sz="660" b="0" dirty="0">
                          <a:latin typeface="Century Gothic" panose="020B0502020202020204" pitchFamily="34" charset="0"/>
                        </a:rPr>
                        <a:t>Measure</a:t>
                      </a:r>
                    </a:p>
                  </a:txBody>
                  <a:tcPr/>
                </a:tc>
                <a:tc>
                  <a:txBody>
                    <a:bodyPr/>
                    <a:lstStyle/>
                    <a:p>
                      <a:r>
                        <a:rPr lang="en-GB" sz="660" b="0" dirty="0">
                          <a:latin typeface="Century Gothic" panose="020B0502020202020204" pitchFamily="34" charset="0"/>
                        </a:rPr>
                        <a:t>Measure</a:t>
                      </a:r>
                    </a:p>
                  </a:txBody>
                  <a:tcPr/>
                </a:tc>
                <a:tc>
                  <a:txBody>
                    <a:bodyPr/>
                    <a:lstStyle/>
                    <a:p>
                      <a:r>
                        <a:rPr lang="en-GB" sz="660" b="0" dirty="0">
                          <a:latin typeface="Century Gothic" panose="020B0502020202020204" pitchFamily="34" charset="0"/>
                        </a:rPr>
                        <a:t>Measure</a:t>
                      </a:r>
                    </a:p>
                  </a:txBody>
                  <a:tcPr/>
                </a:tc>
                <a:extLst>
                  <a:ext uri="{0D108BD9-81ED-4DB2-BD59-A6C34878D82A}">
                    <a16:rowId xmlns:a16="http://schemas.microsoft.com/office/drawing/2014/main" val="10002"/>
                  </a:ext>
                </a:extLst>
              </a:tr>
              <a:tr h="0">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Standard units </a:t>
                      </a:r>
                    </a:p>
                  </a:txBody>
                  <a:tcPr/>
                </a:tc>
                <a:tc>
                  <a:txBody>
                    <a:bodyPr/>
                    <a:lstStyle/>
                    <a:p>
                      <a:r>
                        <a:rPr lang="en-GB" sz="660" b="0" dirty="0">
                          <a:latin typeface="Century Gothic" panose="020B0502020202020204" pitchFamily="34" charset="0"/>
                        </a:rPr>
                        <a:t>Standard units </a:t>
                      </a:r>
                    </a:p>
                  </a:txBody>
                  <a:tcPr/>
                </a:tc>
                <a:tc>
                  <a:txBody>
                    <a:bodyPr/>
                    <a:lstStyle/>
                    <a:p>
                      <a:r>
                        <a:rPr lang="en-GB" sz="660" b="0" dirty="0">
                          <a:latin typeface="Century Gothic" panose="020B0502020202020204" pitchFamily="34" charset="0"/>
                        </a:rPr>
                        <a:t>Standard units </a:t>
                      </a:r>
                    </a:p>
                  </a:txBody>
                  <a:tcPr/>
                </a:tc>
                <a:tc>
                  <a:txBody>
                    <a:bodyPr/>
                    <a:lstStyle/>
                    <a:p>
                      <a:r>
                        <a:rPr lang="en-GB" sz="660" b="0" dirty="0">
                          <a:latin typeface="Century Gothic" panose="020B0502020202020204" pitchFamily="34" charset="0"/>
                        </a:rPr>
                        <a:t>Standard units </a:t>
                      </a:r>
                    </a:p>
                  </a:txBody>
                  <a:tcPr/>
                </a:tc>
                <a:tc>
                  <a:txBody>
                    <a:bodyPr/>
                    <a:lstStyle/>
                    <a:p>
                      <a:r>
                        <a:rPr lang="en-GB" sz="660" b="0" dirty="0">
                          <a:latin typeface="Century Gothic" panose="020B0502020202020204" pitchFamily="34" charset="0"/>
                        </a:rPr>
                        <a:t>Standard units </a:t>
                      </a:r>
                    </a:p>
                  </a:txBody>
                  <a:tcPr/>
                </a:tc>
                <a:extLst>
                  <a:ext uri="{0D108BD9-81ED-4DB2-BD59-A6C34878D82A}">
                    <a16:rowId xmlns:a16="http://schemas.microsoft.com/office/drawing/2014/main" val="10003"/>
                  </a:ext>
                </a:extLst>
              </a:tr>
              <a:tr h="0">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Estimate </a:t>
                      </a:r>
                    </a:p>
                  </a:txBody>
                  <a:tcPr/>
                </a:tc>
                <a:tc>
                  <a:txBody>
                    <a:bodyPr/>
                    <a:lstStyle/>
                    <a:p>
                      <a:r>
                        <a:rPr lang="en-GB" sz="660" b="0" dirty="0">
                          <a:latin typeface="Century Gothic" panose="020B0502020202020204" pitchFamily="34" charset="0"/>
                        </a:rPr>
                        <a:t>Estimate </a:t>
                      </a:r>
                    </a:p>
                  </a:txBody>
                  <a:tcPr/>
                </a:tc>
                <a:tc>
                  <a:txBody>
                    <a:bodyPr/>
                    <a:lstStyle/>
                    <a:p>
                      <a:r>
                        <a:rPr lang="en-GB" sz="660" b="0" dirty="0">
                          <a:latin typeface="Century Gothic" panose="020B0502020202020204" pitchFamily="34" charset="0"/>
                        </a:rPr>
                        <a:t>Estimate </a:t>
                      </a:r>
                    </a:p>
                  </a:txBody>
                  <a:tcPr/>
                </a:tc>
                <a:tc>
                  <a:txBody>
                    <a:bodyPr/>
                    <a:lstStyle/>
                    <a:p>
                      <a:r>
                        <a:rPr lang="en-GB" sz="660" b="0" dirty="0">
                          <a:latin typeface="Century Gothic" panose="020B0502020202020204" pitchFamily="34" charset="0"/>
                        </a:rPr>
                        <a:t>Estimate </a:t>
                      </a:r>
                    </a:p>
                  </a:txBody>
                  <a:tcPr/>
                </a:tc>
                <a:tc>
                  <a:txBody>
                    <a:bodyPr/>
                    <a:lstStyle/>
                    <a:p>
                      <a:r>
                        <a:rPr lang="en-GB" sz="660" b="0" dirty="0">
                          <a:latin typeface="Century Gothic" panose="020B0502020202020204" pitchFamily="34" charset="0"/>
                        </a:rPr>
                        <a:t>Estimate </a:t>
                      </a:r>
                    </a:p>
                  </a:txBody>
                  <a:tcPr/>
                </a:tc>
                <a:extLst>
                  <a:ext uri="{0D108BD9-81ED-4DB2-BD59-A6C34878D82A}">
                    <a16:rowId xmlns:a16="http://schemas.microsoft.com/office/drawing/2014/main" val="10004"/>
                  </a:ext>
                </a:extLst>
              </a:tr>
              <a:tr h="0">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Measure </a:t>
                      </a:r>
                    </a:p>
                  </a:txBody>
                  <a:tcPr/>
                </a:tc>
                <a:tc>
                  <a:txBody>
                    <a:bodyPr/>
                    <a:lstStyle/>
                    <a:p>
                      <a:r>
                        <a:rPr lang="en-GB" sz="660" b="0" dirty="0">
                          <a:latin typeface="Century Gothic" panose="020B0502020202020204" pitchFamily="34" charset="0"/>
                        </a:rPr>
                        <a:t>Measure </a:t>
                      </a:r>
                    </a:p>
                  </a:txBody>
                  <a:tcPr/>
                </a:tc>
                <a:tc>
                  <a:txBody>
                    <a:bodyPr/>
                    <a:lstStyle/>
                    <a:p>
                      <a:r>
                        <a:rPr lang="en-GB" sz="660" b="0" dirty="0">
                          <a:latin typeface="Century Gothic" panose="020B0502020202020204" pitchFamily="34" charset="0"/>
                        </a:rPr>
                        <a:t>Measure </a:t>
                      </a:r>
                    </a:p>
                  </a:txBody>
                  <a:tcPr/>
                </a:tc>
                <a:tc>
                  <a:txBody>
                    <a:bodyPr/>
                    <a:lstStyle/>
                    <a:p>
                      <a:r>
                        <a:rPr lang="en-GB" sz="660" b="0" dirty="0">
                          <a:latin typeface="Century Gothic" panose="020B0502020202020204" pitchFamily="34" charset="0"/>
                        </a:rPr>
                        <a:t>Measure </a:t>
                      </a:r>
                    </a:p>
                  </a:txBody>
                  <a:tcPr/>
                </a:tc>
                <a:tc>
                  <a:txBody>
                    <a:bodyPr/>
                    <a:lstStyle/>
                    <a:p>
                      <a:r>
                        <a:rPr lang="en-GB" sz="660" b="0" dirty="0">
                          <a:latin typeface="Century Gothic" panose="020B0502020202020204" pitchFamily="34" charset="0"/>
                        </a:rPr>
                        <a:t>Measure </a:t>
                      </a:r>
                    </a:p>
                  </a:txBody>
                  <a:tcPr/>
                </a:tc>
                <a:extLst>
                  <a:ext uri="{0D108BD9-81ED-4DB2-BD59-A6C34878D82A}">
                    <a16:rowId xmlns:a16="http://schemas.microsoft.com/office/drawing/2014/main" val="10005"/>
                  </a:ext>
                </a:extLst>
              </a:tr>
              <a:tr h="0">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Compare </a:t>
                      </a:r>
                    </a:p>
                  </a:txBody>
                  <a:tcPr/>
                </a:tc>
                <a:tc>
                  <a:txBody>
                    <a:bodyPr/>
                    <a:lstStyle/>
                    <a:p>
                      <a:r>
                        <a:rPr lang="en-GB" sz="660" b="0" dirty="0">
                          <a:latin typeface="Century Gothic" panose="020B0502020202020204" pitchFamily="34" charset="0"/>
                        </a:rPr>
                        <a:t>Compare </a:t>
                      </a:r>
                    </a:p>
                  </a:txBody>
                  <a:tcPr/>
                </a:tc>
                <a:tc>
                  <a:txBody>
                    <a:bodyPr/>
                    <a:lstStyle/>
                    <a:p>
                      <a:r>
                        <a:rPr lang="en-GB" sz="660" b="0" dirty="0">
                          <a:latin typeface="Century Gothic" panose="020B0502020202020204" pitchFamily="34" charset="0"/>
                        </a:rPr>
                        <a:t>Compare </a:t>
                      </a:r>
                    </a:p>
                  </a:txBody>
                  <a:tcPr/>
                </a:tc>
                <a:tc>
                  <a:txBody>
                    <a:bodyPr/>
                    <a:lstStyle/>
                    <a:p>
                      <a:r>
                        <a:rPr lang="en-GB" sz="660" b="0" dirty="0">
                          <a:latin typeface="Century Gothic" panose="020B0502020202020204" pitchFamily="34" charset="0"/>
                        </a:rPr>
                        <a:t>Compare </a:t>
                      </a:r>
                    </a:p>
                  </a:txBody>
                  <a:tcPr/>
                </a:tc>
                <a:tc>
                  <a:txBody>
                    <a:bodyPr/>
                    <a:lstStyle/>
                    <a:p>
                      <a:r>
                        <a:rPr lang="en-GB" sz="660" b="0" dirty="0">
                          <a:latin typeface="Century Gothic" panose="020B0502020202020204" pitchFamily="34" charset="0"/>
                        </a:rPr>
                        <a:t>Compare </a:t>
                      </a:r>
                    </a:p>
                  </a:txBody>
                  <a:tcPr/>
                </a:tc>
                <a:extLst>
                  <a:ext uri="{0D108BD9-81ED-4DB2-BD59-A6C34878D82A}">
                    <a16:rowId xmlns:a16="http://schemas.microsoft.com/office/drawing/2014/main" val="10006"/>
                  </a:ext>
                </a:extLst>
              </a:tr>
              <a:tr h="0">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Order </a:t>
                      </a:r>
                    </a:p>
                  </a:txBody>
                  <a:tcPr/>
                </a:tc>
                <a:tc>
                  <a:txBody>
                    <a:bodyPr/>
                    <a:lstStyle/>
                    <a:p>
                      <a:r>
                        <a:rPr lang="en-GB" sz="660" b="0" dirty="0">
                          <a:latin typeface="Century Gothic" panose="020B0502020202020204" pitchFamily="34" charset="0"/>
                        </a:rPr>
                        <a:t>Order </a:t>
                      </a:r>
                    </a:p>
                  </a:txBody>
                  <a:tcPr/>
                </a:tc>
                <a:tc>
                  <a:txBody>
                    <a:bodyPr/>
                    <a:lstStyle/>
                    <a:p>
                      <a:r>
                        <a:rPr lang="en-GB" sz="660" b="0" dirty="0">
                          <a:latin typeface="Century Gothic" panose="020B0502020202020204" pitchFamily="34" charset="0"/>
                        </a:rPr>
                        <a:t>Order </a:t>
                      </a:r>
                    </a:p>
                  </a:txBody>
                  <a:tcPr/>
                </a:tc>
                <a:tc>
                  <a:txBody>
                    <a:bodyPr/>
                    <a:lstStyle/>
                    <a:p>
                      <a:r>
                        <a:rPr lang="en-GB" sz="660" b="0" dirty="0">
                          <a:latin typeface="Century Gothic" panose="020B0502020202020204" pitchFamily="34" charset="0"/>
                        </a:rPr>
                        <a:t>Order </a:t>
                      </a:r>
                    </a:p>
                  </a:txBody>
                  <a:tcPr/>
                </a:tc>
                <a:tc>
                  <a:txBody>
                    <a:bodyPr/>
                    <a:lstStyle/>
                    <a:p>
                      <a:r>
                        <a:rPr lang="en-GB" sz="660" b="0" dirty="0">
                          <a:latin typeface="Century Gothic" panose="020B0502020202020204" pitchFamily="34" charset="0"/>
                        </a:rPr>
                        <a:t>Order </a:t>
                      </a:r>
                    </a:p>
                  </a:txBody>
                  <a:tcPr/>
                </a:tc>
                <a:extLst>
                  <a:ext uri="{0D108BD9-81ED-4DB2-BD59-A6C34878D82A}">
                    <a16:rowId xmlns:a16="http://schemas.microsoft.com/office/drawing/2014/main" val="10007"/>
                  </a:ext>
                </a:extLst>
              </a:tr>
              <a:tr h="0">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Record results </a:t>
                      </a:r>
                    </a:p>
                  </a:txBody>
                  <a:tcPr/>
                </a:tc>
                <a:tc>
                  <a:txBody>
                    <a:bodyPr/>
                    <a:lstStyle/>
                    <a:p>
                      <a:r>
                        <a:rPr lang="en-GB" sz="660" b="0" dirty="0">
                          <a:latin typeface="Century Gothic" panose="020B0502020202020204" pitchFamily="34" charset="0"/>
                        </a:rPr>
                        <a:t>Record results </a:t>
                      </a:r>
                    </a:p>
                  </a:txBody>
                  <a:tcPr/>
                </a:tc>
                <a:tc>
                  <a:txBody>
                    <a:bodyPr/>
                    <a:lstStyle/>
                    <a:p>
                      <a:r>
                        <a:rPr lang="en-GB" sz="660" b="0" dirty="0">
                          <a:latin typeface="Century Gothic" panose="020B0502020202020204" pitchFamily="34" charset="0"/>
                        </a:rPr>
                        <a:t>Record results </a:t>
                      </a:r>
                    </a:p>
                  </a:txBody>
                  <a:tcPr/>
                </a:tc>
                <a:tc>
                  <a:txBody>
                    <a:bodyPr/>
                    <a:lstStyle/>
                    <a:p>
                      <a:r>
                        <a:rPr lang="en-GB" sz="660" b="0" dirty="0">
                          <a:latin typeface="Century Gothic" panose="020B0502020202020204" pitchFamily="34" charset="0"/>
                        </a:rPr>
                        <a:t>Record results </a:t>
                      </a:r>
                    </a:p>
                  </a:txBody>
                  <a:tcPr/>
                </a:tc>
                <a:tc>
                  <a:txBody>
                    <a:bodyPr/>
                    <a:lstStyle/>
                    <a:p>
                      <a:r>
                        <a:rPr lang="en-GB" sz="660" b="0" dirty="0">
                          <a:latin typeface="Century Gothic" panose="020B0502020202020204" pitchFamily="34" charset="0"/>
                        </a:rPr>
                        <a:t>Record results </a:t>
                      </a:r>
                    </a:p>
                  </a:txBody>
                  <a:tcPr/>
                </a:tc>
                <a:extLst>
                  <a:ext uri="{0D108BD9-81ED-4DB2-BD59-A6C34878D82A}">
                    <a16:rowId xmlns:a16="http://schemas.microsoft.com/office/drawing/2014/main" val="10008"/>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Decimal notation </a:t>
                      </a:r>
                    </a:p>
                  </a:txBody>
                  <a:tcPr/>
                </a:tc>
                <a:tc>
                  <a:txBody>
                    <a:bodyPr/>
                    <a:lstStyle/>
                    <a:p>
                      <a:r>
                        <a:rPr lang="en-GB" sz="660" b="0" dirty="0">
                          <a:latin typeface="Century Gothic" panose="020B0502020202020204" pitchFamily="34" charset="0"/>
                        </a:rPr>
                        <a:t>Decimal notation </a:t>
                      </a:r>
                    </a:p>
                  </a:txBody>
                  <a:tcPr/>
                </a:tc>
                <a:extLst>
                  <a:ext uri="{0D108BD9-81ED-4DB2-BD59-A6C34878D82A}">
                    <a16:rowId xmlns:a16="http://schemas.microsoft.com/office/drawing/2014/main" val="10009"/>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Scaling </a:t>
                      </a:r>
                    </a:p>
                  </a:txBody>
                  <a:tcPr/>
                </a:tc>
                <a:tc>
                  <a:txBody>
                    <a:bodyPr/>
                    <a:lstStyle/>
                    <a:p>
                      <a:r>
                        <a:rPr lang="en-GB" sz="660" b="0" dirty="0">
                          <a:latin typeface="Century Gothic" panose="020B0502020202020204" pitchFamily="34" charset="0"/>
                        </a:rPr>
                        <a:t>Scaling </a:t>
                      </a:r>
                    </a:p>
                  </a:txBody>
                  <a:tcPr/>
                </a:tc>
                <a:extLst>
                  <a:ext uri="{0D108BD9-81ED-4DB2-BD59-A6C34878D82A}">
                    <a16:rowId xmlns:a16="http://schemas.microsoft.com/office/drawing/2014/main" val="10010"/>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Metric units </a:t>
                      </a:r>
                    </a:p>
                  </a:txBody>
                  <a:tcPr/>
                </a:tc>
                <a:tc>
                  <a:txBody>
                    <a:bodyPr/>
                    <a:lstStyle/>
                    <a:p>
                      <a:r>
                        <a:rPr lang="en-GB" sz="660" b="0" dirty="0">
                          <a:latin typeface="Century Gothic" panose="020B0502020202020204" pitchFamily="34" charset="0"/>
                        </a:rPr>
                        <a:t>Metric units </a:t>
                      </a:r>
                    </a:p>
                  </a:txBody>
                  <a:tcPr/>
                </a:tc>
                <a:extLst>
                  <a:ext uri="{0D108BD9-81ED-4DB2-BD59-A6C34878D82A}">
                    <a16:rowId xmlns:a16="http://schemas.microsoft.com/office/drawing/2014/main" val="10011"/>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Imperial units </a:t>
                      </a:r>
                    </a:p>
                  </a:txBody>
                  <a:tcPr/>
                </a:tc>
                <a:tc>
                  <a:txBody>
                    <a:bodyPr/>
                    <a:lstStyle/>
                    <a:p>
                      <a:r>
                        <a:rPr lang="en-GB" sz="660" b="0" dirty="0">
                          <a:latin typeface="Century Gothic" panose="020B0502020202020204" pitchFamily="34" charset="0"/>
                        </a:rPr>
                        <a:t>Imperial units </a:t>
                      </a:r>
                    </a:p>
                  </a:txBody>
                  <a:tcPr/>
                </a:tc>
                <a:extLst>
                  <a:ext uri="{0D108BD9-81ED-4DB2-BD59-A6C34878D82A}">
                    <a16:rowId xmlns:a16="http://schemas.microsoft.com/office/drawing/2014/main" val="10012"/>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Inches </a:t>
                      </a:r>
                    </a:p>
                  </a:txBody>
                  <a:tcPr/>
                </a:tc>
                <a:tc>
                  <a:txBody>
                    <a:bodyPr/>
                    <a:lstStyle/>
                    <a:p>
                      <a:r>
                        <a:rPr lang="en-GB" sz="660" b="0" dirty="0">
                          <a:latin typeface="Century Gothic" panose="020B0502020202020204" pitchFamily="34" charset="0"/>
                        </a:rPr>
                        <a:t>Inches </a:t>
                      </a:r>
                    </a:p>
                  </a:txBody>
                  <a:tcPr/>
                </a:tc>
                <a:extLst>
                  <a:ext uri="{0D108BD9-81ED-4DB2-BD59-A6C34878D82A}">
                    <a16:rowId xmlns:a16="http://schemas.microsoft.com/office/drawing/2014/main" val="10013"/>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Pounds </a:t>
                      </a:r>
                    </a:p>
                  </a:txBody>
                  <a:tcPr/>
                </a:tc>
                <a:tc>
                  <a:txBody>
                    <a:bodyPr/>
                    <a:lstStyle/>
                    <a:p>
                      <a:r>
                        <a:rPr lang="en-GB" sz="660" b="0" dirty="0">
                          <a:latin typeface="Century Gothic" panose="020B0502020202020204" pitchFamily="34" charset="0"/>
                        </a:rPr>
                        <a:t>Pounds </a:t>
                      </a:r>
                    </a:p>
                  </a:txBody>
                  <a:tcPr/>
                </a:tc>
                <a:extLst>
                  <a:ext uri="{0D108BD9-81ED-4DB2-BD59-A6C34878D82A}">
                    <a16:rowId xmlns:a16="http://schemas.microsoft.com/office/drawing/2014/main" val="10014"/>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Pints </a:t>
                      </a:r>
                    </a:p>
                  </a:txBody>
                  <a:tcPr/>
                </a:tc>
                <a:tc>
                  <a:txBody>
                    <a:bodyPr/>
                    <a:lstStyle/>
                    <a:p>
                      <a:r>
                        <a:rPr lang="en-GB" sz="660" b="0" dirty="0">
                          <a:latin typeface="Century Gothic" panose="020B0502020202020204" pitchFamily="34" charset="0"/>
                        </a:rPr>
                        <a:t>Pints </a:t>
                      </a:r>
                    </a:p>
                  </a:txBody>
                  <a:tcPr/>
                </a:tc>
                <a:extLst>
                  <a:ext uri="{0D108BD9-81ED-4DB2-BD59-A6C34878D82A}">
                    <a16:rowId xmlns:a16="http://schemas.microsoft.com/office/drawing/2014/main" val="10015"/>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Conversion </a:t>
                      </a:r>
                    </a:p>
                  </a:txBody>
                  <a:tcPr/>
                </a:tc>
                <a:extLst>
                  <a:ext uri="{0D108BD9-81ED-4DB2-BD59-A6C34878D82A}">
                    <a16:rowId xmlns:a16="http://schemas.microsoft.com/office/drawing/2014/main" val="10016"/>
                  </a:ext>
                </a:extLst>
              </a:tr>
              <a:tr h="0">
                <a:tc>
                  <a:txBody>
                    <a:bodyPr/>
                    <a:lstStyle/>
                    <a:p>
                      <a:r>
                        <a:rPr lang="en-GB" sz="660" b="1" dirty="0">
                          <a:latin typeface="Century Gothic" panose="020B0502020202020204" pitchFamily="34" charset="0"/>
                        </a:rPr>
                        <a:t>Length </a:t>
                      </a:r>
                    </a:p>
                  </a:txBody>
                  <a:tcPr/>
                </a:tc>
                <a:tc>
                  <a:txBody>
                    <a:bodyPr/>
                    <a:lstStyle/>
                    <a:p>
                      <a:r>
                        <a:rPr lang="en-GB" sz="660" b="0" dirty="0">
                          <a:latin typeface="Century Gothic" panose="020B0502020202020204" pitchFamily="34" charset="0"/>
                        </a:rPr>
                        <a:t>Length </a:t>
                      </a:r>
                    </a:p>
                  </a:txBody>
                  <a:tcPr/>
                </a:tc>
                <a:tc>
                  <a:txBody>
                    <a:bodyPr/>
                    <a:lstStyle/>
                    <a:p>
                      <a:r>
                        <a:rPr lang="en-GB" sz="660" b="0" dirty="0">
                          <a:latin typeface="Century Gothic" panose="020B0502020202020204" pitchFamily="34" charset="0"/>
                        </a:rPr>
                        <a:t>Length </a:t>
                      </a:r>
                    </a:p>
                  </a:txBody>
                  <a:tcPr/>
                </a:tc>
                <a:tc>
                  <a:txBody>
                    <a:bodyPr/>
                    <a:lstStyle/>
                    <a:p>
                      <a:r>
                        <a:rPr lang="en-GB" sz="660" b="0" dirty="0">
                          <a:latin typeface="Century Gothic" panose="020B0502020202020204" pitchFamily="34" charset="0"/>
                        </a:rPr>
                        <a:t>Length </a:t>
                      </a:r>
                    </a:p>
                  </a:txBody>
                  <a:tcPr/>
                </a:tc>
                <a:tc>
                  <a:txBody>
                    <a:bodyPr/>
                    <a:lstStyle/>
                    <a:p>
                      <a:r>
                        <a:rPr lang="en-GB" sz="660" b="0" dirty="0">
                          <a:latin typeface="Century Gothic" panose="020B0502020202020204" pitchFamily="34" charset="0"/>
                        </a:rPr>
                        <a:t>Length </a:t>
                      </a:r>
                    </a:p>
                  </a:txBody>
                  <a:tcPr/>
                </a:tc>
                <a:tc>
                  <a:txBody>
                    <a:bodyPr/>
                    <a:lstStyle/>
                    <a:p>
                      <a:r>
                        <a:rPr lang="en-GB" sz="660" b="0" dirty="0">
                          <a:latin typeface="Century Gothic" panose="020B0502020202020204" pitchFamily="34" charset="0"/>
                        </a:rPr>
                        <a:t>Length </a:t>
                      </a:r>
                    </a:p>
                  </a:txBody>
                  <a:tcPr/>
                </a:tc>
                <a:extLst>
                  <a:ext uri="{0D108BD9-81ED-4DB2-BD59-A6C34878D82A}">
                    <a16:rowId xmlns:a16="http://schemas.microsoft.com/office/drawing/2014/main" val="10017"/>
                  </a:ext>
                </a:extLst>
              </a:tr>
              <a:tr h="0">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Centimetre</a:t>
                      </a:r>
                      <a:r>
                        <a:rPr lang="en-GB" sz="660" b="1" baseline="0" dirty="0">
                          <a:latin typeface="Century Gothic" panose="020B0502020202020204" pitchFamily="34" charset="0"/>
                        </a:rPr>
                        <a:t> cm</a:t>
                      </a:r>
                      <a:endParaRPr lang="en-GB" sz="660" b="1" dirty="0">
                        <a:latin typeface="Century Gothic" panose="020B0502020202020204" pitchFamily="34" charset="0"/>
                      </a:endParaRPr>
                    </a:p>
                  </a:txBody>
                  <a:tcPr/>
                </a:tc>
                <a:tc>
                  <a:txBody>
                    <a:bodyPr/>
                    <a:lstStyle/>
                    <a:p>
                      <a:r>
                        <a:rPr lang="en-GB" sz="660" b="0" dirty="0">
                          <a:latin typeface="Century Gothic" panose="020B0502020202020204" pitchFamily="34" charset="0"/>
                        </a:rPr>
                        <a:t>Centimetre</a:t>
                      </a:r>
                      <a:r>
                        <a:rPr lang="en-GB" sz="660" b="0" baseline="0" dirty="0">
                          <a:latin typeface="Century Gothic" panose="020B0502020202020204" pitchFamily="34" charset="0"/>
                        </a:rPr>
                        <a:t> cm</a:t>
                      </a:r>
                      <a:endParaRPr lang="en-GB" sz="660" b="0" dirty="0">
                        <a:latin typeface="Century Gothic" panose="020B0502020202020204" pitchFamily="34" charset="0"/>
                      </a:endParaRPr>
                    </a:p>
                  </a:txBody>
                  <a:tcPr/>
                </a:tc>
                <a:tc>
                  <a:txBody>
                    <a:bodyPr/>
                    <a:lstStyle/>
                    <a:p>
                      <a:r>
                        <a:rPr lang="en-GB" sz="660" b="0" dirty="0">
                          <a:latin typeface="Century Gothic" panose="020B0502020202020204" pitchFamily="34" charset="0"/>
                        </a:rPr>
                        <a:t>Centimetre</a:t>
                      </a:r>
                      <a:r>
                        <a:rPr lang="en-GB" sz="660" b="0" baseline="0" dirty="0">
                          <a:latin typeface="Century Gothic" panose="020B0502020202020204" pitchFamily="34" charset="0"/>
                        </a:rPr>
                        <a:t> cm</a:t>
                      </a:r>
                      <a:endParaRPr lang="en-GB" sz="660" b="0" dirty="0">
                        <a:latin typeface="Century Gothic" panose="020B0502020202020204" pitchFamily="34" charset="0"/>
                      </a:endParaRPr>
                    </a:p>
                  </a:txBody>
                  <a:tcPr/>
                </a:tc>
                <a:tc>
                  <a:txBody>
                    <a:bodyPr/>
                    <a:lstStyle/>
                    <a:p>
                      <a:r>
                        <a:rPr lang="en-GB" sz="660" b="0" dirty="0">
                          <a:latin typeface="Century Gothic" panose="020B0502020202020204" pitchFamily="34" charset="0"/>
                        </a:rPr>
                        <a:t>Centimetre</a:t>
                      </a:r>
                      <a:r>
                        <a:rPr lang="en-GB" sz="660" b="0" baseline="0" dirty="0">
                          <a:latin typeface="Century Gothic" panose="020B0502020202020204" pitchFamily="34" charset="0"/>
                        </a:rPr>
                        <a:t> cm</a:t>
                      </a:r>
                      <a:endParaRPr lang="en-GB" sz="660" b="0" dirty="0">
                        <a:latin typeface="Century Gothic" panose="020B0502020202020204" pitchFamily="34" charset="0"/>
                      </a:endParaRPr>
                    </a:p>
                  </a:txBody>
                  <a:tcPr/>
                </a:tc>
                <a:tc>
                  <a:txBody>
                    <a:bodyPr/>
                    <a:lstStyle/>
                    <a:p>
                      <a:r>
                        <a:rPr lang="en-GB" sz="660" b="0" dirty="0">
                          <a:latin typeface="Century Gothic" panose="020B0502020202020204" pitchFamily="34" charset="0"/>
                        </a:rPr>
                        <a:t>Centimetre</a:t>
                      </a:r>
                      <a:r>
                        <a:rPr lang="en-GB" sz="660" b="0" baseline="0" dirty="0">
                          <a:latin typeface="Century Gothic" panose="020B0502020202020204" pitchFamily="34" charset="0"/>
                        </a:rPr>
                        <a:t> cm</a:t>
                      </a:r>
                      <a:endParaRPr lang="en-GB" sz="660" b="0" dirty="0">
                        <a:latin typeface="Century Gothic" panose="020B0502020202020204" pitchFamily="34" charset="0"/>
                      </a:endParaRPr>
                    </a:p>
                  </a:txBody>
                  <a:tcPr/>
                </a:tc>
                <a:extLst>
                  <a:ext uri="{0D108BD9-81ED-4DB2-BD59-A6C34878D82A}">
                    <a16:rowId xmlns:a16="http://schemas.microsoft.com/office/drawing/2014/main" val="10018"/>
                  </a:ext>
                </a:extLst>
              </a:tr>
              <a:tr h="0">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Metre m</a:t>
                      </a:r>
                    </a:p>
                  </a:txBody>
                  <a:tcPr/>
                </a:tc>
                <a:tc>
                  <a:txBody>
                    <a:bodyPr/>
                    <a:lstStyle/>
                    <a:p>
                      <a:r>
                        <a:rPr lang="en-GB" sz="660" b="0" dirty="0">
                          <a:latin typeface="Century Gothic" panose="020B0502020202020204" pitchFamily="34" charset="0"/>
                        </a:rPr>
                        <a:t>Metre m</a:t>
                      </a:r>
                    </a:p>
                  </a:txBody>
                  <a:tcPr/>
                </a:tc>
                <a:tc>
                  <a:txBody>
                    <a:bodyPr/>
                    <a:lstStyle/>
                    <a:p>
                      <a:r>
                        <a:rPr lang="en-GB" sz="660" b="0" dirty="0">
                          <a:latin typeface="Century Gothic" panose="020B0502020202020204" pitchFamily="34" charset="0"/>
                        </a:rPr>
                        <a:t>Metre m</a:t>
                      </a:r>
                    </a:p>
                  </a:txBody>
                  <a:tcPr/>
                </a:tc>
                <a:tc>
                  <a:txBody>
                    <a:bodyPr/>
                    <a:lstStyle/>
                    <a:p>
                      <a:r>
                        <a:rPr lang="en-GB" sz="660" b="0" dirty="0">
                          <a:latin typeface="Century Gothic" panose="020B0502020202020204" pitchFamily="34" charset="0"/>
                        </a:rPr>
                        <a:t>Metre m</a:t>
                      </a:r>
                    </a:p>
                  </a:txBody>
                  <a:tcPr/>
                </a:tc>
                <a:tc>
                  <a:txBody>
                    <a:bodyPr/>
                    <a:lstStyle/>
                    <a:p>
                      <a:r>
                        <a:rPr lang="en-GB" sz="660" b="0" dirty="0">
                          <a:latin typeface="Century Gothic" panose="020B0502020202020204" pitchFamily="34" charset="0"/>
                        </a:rPr>
                        <a:t>Metre m</a:t>
                      </a:r>
                    </a:p>
                  </a:txBody>
                  <a:tcPr/>
                </a:tc>
                <a:extLst>
                  <a:ext uri="{0D108BD9-81ED-4DB2-BD59-A6C34878D82A}">
                    <a16:rowId xmlns:a16="http://schemas.microsoft.com/office/drawing/2014/main" val="10019"/>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Millimetre mm</a:t>
                      </a:r>
                    </a:p>
                  </a:txBody>
                  <a:tcPr/>
                </a:tc>
                <a:tc>
                  <a:txBody>
                    <a:bodyPr/>
                    <a:lstStyle/>
                    <a:p>
                      <a:r>
                        <a:rPr lang="en-GB" sz="660" b="0" dirty="0">
                          <a:latin typeface="Century Gothic" panose="020B0502020202020204" pitchFamily="34" charset="0"/>
                        </a:rPr>
                        <a:t>Millimetre mm</a:t>
                      </a:r>
                    </a:p>
                  </a:txBody>
                  <a:tcPr/>
                </a:tc>
                <a:tc>
                  <a:txBody>
                    <a:bodyPr/>
                    <a:lstStyle/>
                    <a:p>
                      <a:r>
                        <a:rPr lang="en-GB" sz="660" b="0" dirty="0">
                          <a:latin typeface="Century Gothic" panose="020B0502020202020204" pitchFamily="34" charset="0"/>
                        </a:rPr>
                        <a:t>Millimetre mm</a:t>
                      </a:r>
                    </a:p>
                  </a:txBody>
                  <a:tcPr/>
                </a:tc>
                <a:tc>
                  <a:txBody>
                    <a:bodyPr/>
                    <a:lstStyle/>
                    <a:p>
                      <a:r>
                        <a:rPr lang="en-GB" sz="660" b="0" dirty="0">
                          <a:latin typeface="Century Gothic" panose="020B0502020202020204" pitchFamily="34" charset="0"/>
                        </a:rPr>
                        <a:t>Millimetre mm</a:t>
                      </a:r>
                    </a:p>
                  </a:txBody>
                  <a:tcPr/>
                </a:tc>
                <a:extLst>
                  <a:ext uri="{0D108BD9-81ED-4DB2-BD59-A6C34878D82A}">
                    <a16:rowId xmlns:a16="http://schemas.microsoft.com/office/drawing/2014/main" val="10020"/>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Perimeter </a:t>
                      </a:r>
                    </a:p>
                  </a:txBody>
                  <a:tcPr/>
                </a:tc>
                <a:tc>
                  <a:txBody>
                    <a:bodyPr/>
                    <a:lstStyle/>
                    <a:p>
                      <a:r>
                        <a:rPr lang="en-GB" sz="660" b="0" dirty="0">
                          <a:latin typeface="Century Gothic" panose="020B0502020202020204" pitchFamily="34" charset="0"/>
                        </a:rPr>
                        <a:t>Perimeter </a:t>
                      </a:r>
                    </a:p>
                  </a:txBody>
                  <a:tcPr/>
                </a:tc>
                <a:tc>
                  <a:txBody>
                    <a:bodyPr/>
                    <a:lstStyle/>
                    <a:p>
                      <a:r>
                        <a:rPr lang="en-GB" sz="660" b="0" dirty="0">
                          <a:latin typeface="Century Gothic" panose="020B0502020202020204" pitchFamily="34" charset="0"/>
                        </a:rPr>
                        <a:t>Perimeter </a:t>
                      </a:r>
                    </a:p>
                  </a:txBody>
                  <a:tcPr/>
                </a:tc>
                <a:tc>
                  <a:txBody>
                    <a:bodyPr/>
                    <a:lstStyle/>
                    <a:p>
                      <a:r>
                        <a:rPr lang="en-GB" sz="660" b="0" dirty="0">
                          <a:latin typeface="Century Gothic" panose="020B0502020202020204" pitchFamily="34" charset="0"/>
                        </a:rPr>
                        <a:t>Perimeter </a:t>
                      </a:r>
                    </a:p>
                  </a:txBody>
                  <a:tcPr/>
                </a:tc>
                <a:extLst>
                  <a:ext uri="{0D108BD9-81ED-4DB2-BD59-A6C34878D82A}">
                    <a16:rowId xmlns:a16="http://schemas.microsoft.com/office/drawing/2014/main" val="10021"/>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Miles </a:t>
                      </a:r>
                    </a:p>
                  </a:txBody>
                  <a:tcPr/>
                </a:tc>
                <a:extLst>
                  <a:ext uri="{0D108BD9-81ED-4DB2-BD59-A6C34878D82A}">
                    <a16:rowId xmlns:a16="http://schemas.microsoft.com/office/drawing/2014/main" val="10022"/>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Kilometres km</a:t>
                      </a:r>
                    </a:p>
                  </a:txBody>
                  <a:tcPr/>
                </a:tc>
                <a:extLst>
                  <a:ext uri="{0D108BD9-81ED-4DB2-BD59-A6C34878D82A}">
                    <a16:rowId xmlns:a16="http://schemas.microsoft.com/office/drawing/2014/main" val="10023"/>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Rectilinear figure </a:t>
                      </a:r>
                    </a:p>
                  </a:txBody>
                  <a:tcPr/>
                </a:tc>
                <a:tc>
                  <a:txBody>
                    <a:bodyPr/>
                    <a:lstStyle/>
                    <a:p>
                      <a:r>
                        <a:rPr lang="en-GB" sz="660" b="0" dirty="0">
                          <a:latin typeface="Century Gothic" panose="020B0502020202020204" pitchFamily="34" charset="0"/>
                        </a:rPr>
                        <a:t>Rectilinear figure </a:t>
                      </a:r>
                    </a:p>
                  </a:txBody>
                  <a:tcPr/>
                </a:tc>
                <a:tc>
                  <a:txBody>
                    <a:bodyPr/>
                    <a:lstStyle/>
                    <a:p>
                      <a:r>
                        <a:rPr lang="en-GB" sz="660" b="0" dirty="0">
                          <a:latin typeface="Century Gothic" panose="020B0502020202020204" pitchFamily="34" charset="0"/>
                        </a:rPr>
                        <a:t>Rectilinear figure </a:t>
                      </a:r>
                    </a:p>
                  </a:txBody>
                  <a:tcPr/>
                </a:tc>
                <a:extLst>
                  <a:ext uri="{0D108BD9-81ED-4DB2-BD59-A6C34878D82A}">
                    <a16:rowId xmlns:a16="http://schemas.microsoft.com/office/drawing/2014/main" val="10024"/>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Area </a:t>
                      </a:r>
                    </a:p>
                  </a:txBody>
                  <a:tcPr/>
                </a:tc>
                <a:tc>
                  <a:txBody>
                    <a:bodyPr/>
                    <a:lstStyle/>
                    <a:p>
                      <a:r>
                        <a:rPr lang="en-GB" sz="660" b="0" dirty="0">
                          <a:latin typeface="Century Gothic" panose="020B0502020202020204" pitchFamily="34" charset="0"/>
                        </a:rPr>
                        <a:t>Area </a:t>
                      </a:r>
                    </a:p>
                  </a:txBody>
                  <a:tcPr/>
                </a:tc>
                <a:tc>
                  <a:txBody>
                    <a:bodyPr/>
                    <a:lstStyle/>
                    <a:p>
                      <a:r>
                        <a:rPr lang="en-GB" sz="660" b="0" dirty="0">
                          <a:latin typeface="Century Gothic" panose="020B0502020202020204" pitchFamily="34" charset="0"/>
                        </a:rPr>
                        <a:t>Area </a:t>
                      </a:r>
                    </a:p>
                  </a:txBody>
                  <a:tcPr/>
                </a:tc>
                <a:extLst>
                  <a:ext uri="{0D108BD9-81ED-4DB2-BD59-A6C34878D82A}">
                    <a16:rowId xmlns:a16="http://schemas.microsoft.com/office/drawing/2014/main" val="10025"/>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Composite rectilinear shape</a:t>
                      </a:r>
                    </a:p>
                  </a:txBody>
                  <a:tcPr/>
                </a:tc>
                <a:tc>
                  <a:txBody>
                    <a:bodyPr/>
                    <a:lstStyle/>
                    <a:p>
                      <a:r>
                        <a:rPr lang="en-GB" sz="660" b="0" dirty="0">
                          <a:latin typeface="Century Gothic" panose="020B0502020202020204" pitchFamily="34" charset="0"/>
                        </a:rPr>
                        <a:t>Composite rectilinear shape</a:t>
                      </a:r>
                    </a:p>
                  </a:txBody>
                  <a:tcPr/>
                </a:tc>
                <a:extLst>
                  <a:ext uri="{0D108BD9-81ED-4DB2-BD59-A6C34878D82A}">
                    <a16:rowId xmlns:a16="http://schemas.microsoft.com/office/drawing/2014/main" val="10026"/>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Irregular shapes</a:t>
                      </a:r>
                      <a:r>
                        <a:rPr lang="en-GB" sz="660" b="1" baseline="0" dirty="0">
                          <a:latin typeface="Century Gothic" panose="020B0502020202020204" pitchFamily="34" charset="0"/>
                        </a:rPr>
                        <a:t> </a:t>
                      </a:r>
                      <a:endParaRPr lang="en-GB" sz="660" b="1" dirty="0">
                        <a:latin typeface="Century Gothic" panose="020B0502020202020204" pitchFamily="34" charset="0"/>
                      </a:endParaRPr>
                    </a:p>
                  </a:txBody>
                  <a:tcPr/>
                </a:tc>
                <a:tc>
                  <a:txBody>
                    <a:bodyPr/>
                    <a:lstStyle/>
                    <a:p>
                      <a:r>
                        <a:rPr lang="en-GB" sz="660" b="0" dirty="0">
                          <a:latin typeface="Century Gothic" panose="020B0502020202020204" pitchFamily="34" charset="0"/>
                        </a:rPr>
                        <a:t>Irregular shapes</a:t>
                      </a:r>
                      <a:r>
                        <a:rPr lang="en-GB" sz="660" b="0" baseline="0" dirty="0">
                          <a:latin typeface="Century Gothic" panose="020B0502020202020204" pitchFamily="34" charset="0"/>
                        </a:rPr>
                        <a:t> </a:t>
                      </a:r>
                      <a:endParaRPr lang="en-GB" sz="660" b="0" dirty="0">
                        <a:latin typeface="Century Gothic" panose="020B0502020202020204" pitchFamily="34" charset="0"/>
                      </a:endParaRPr>
                    </a:p>
                  </a:txBody>
                  <a:tcPr/>
                </a:tc>
                <a:extLst>
                  <a:ext uri="{0D108BD9-81ED-4DB2-BD59-A6C34878D82A}">
                    <a16:rowId xmlns:a16="http://schemas.microsoft.com/office/drawing/2014/main" val="10027"/>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Square centimetres</a:t>
                      </a:r>
                    </a:p>
                  </a:txBody>
                  <a:tcPr/>
                </a:tc>
                <a:tc>
                  <a:txBody>
                    <a:bodyPr/>
                    <a:lstStyle/>
                    <a:p>
                      <a:r>
                        <a:rPr lang="en-GB" sz="660" b="0" dirty="0">
                          <a:latin typeface="Century Gothic" panose="020B0502020202020204" pitchFamily="34" charset="0"/>
                        </a:rPr>
                        <a:t>Square centimetres</a:t>
                      </a:r>
                    </a:p>
                  </a:txBody>
                  <a:tcPr/>
                </a:tc>
                <a:extLst>
                  <a:ext uri="{0D108BD9-81ED-4DB2-BD59-A6C34878D82A}">
                    <a16:rowId xmlns:a16="http://schemas.microsoft.com/office/drawing/2014/main" val="10028"/>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Square metres</a:t>
                      </a:r>
                    </a:p>
                  </a:txBody>
                  <a:tcPr/>
                </a:tc>
                <a:tc>
                  <a:txBody>
                    <a:bodyPr/>
                    <a:lstStyle/>
                    <a:p>
                      <a:r>
                        <a:rPr lang="en-GB" sz="660" b="0" dirty="0">
                          <a:latin typeface="Century Gothic" panose="020B0502020202020204" pitchFamily="34" charset="0"/>
                        </a:rPr>
                        <a:t>Square metres</a:t>
                      </a:r>
                    </a:p>
                  </a:txBody>
                  <a:tcPr/>
                </a:tc>
                <a:extLst>
                  <a:ext uri="{0D108BD9-81ED-4DB2-BD59-A6C34878D82A}">
                    <a16:rowId xmlns:a16="http://schemas.microsoft.com/office/drawing/2014/main" val="10029"/>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Formulae </a:t>
                      </a:r>
                    </a:p>
                  </a:txBody>
                  <a:tcPr/>
                </a:tc>
                <a:extLst>
                  <a:ext uri="{0D108BD9-81ED-4DB2-BD59-A6C34878D82A}">
                    <a16:rowId xmlns:a16="http://schemas.microsoft.com/office/drawing/2014/main" val="10030"/>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Parallelograms</a:t>
                      </a:r>
                      <a:r>
                        <a:rPr lang="en-GB" sz="660" b="1" baseline="0" dirty="0">
                          <a:latin typeface="Century Gothic" panose="020B0502020202020204" pitchFamily="34" charset="0"/>
                        </a:rPr>
                        <a:t> </a:t>
                      </a:r>
                      <a:endParaRPr lang="en-GB" sz="660" b="1" dirty="0">
                        <a:latin typeface="Century Gothic" panose="020B0502020202020204" pitchFamily="34" charset="0"/>
                      </a:endParaRPr>
                    </a:p>
                  </a:txBody>
                  <a:tcPr/>
                </a:tc>
                <a:extLst>
                  <a:ext uri="{0D108BD9-81ED-4DB2-BD59-A6C34878D82A}">
                    <a16:rowId xmlns:a16="http://schemas.microsoft.com/office/drawing/2014/main" val="10031"/>
                  </a:ext>
                </a:extLst>
              </a:tr>
              <a:tr h="0">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endParaRPr lang="en-GB" sz="660" b="0" dirty="0">
                        <a:latin typeface="Century Gothic" panose="020B0502020202020204" pitchFamily="34" charset="0"/>
                      </a:endParaRPr>
                    </a:p>
                  </a:txBody>
                  <a:tcPr/>
                </a:tc>
                <a:tc>
                  <a:txBody>
                    <a:bodyPr/>
                    <a:lstStyle/>
                    <a:p>
                      <a:r>
                        <a:rPr lang="en-GB" sz="660" b="1" dirty="0">
                          <a:latin typeface="Century Gothic" panose="020B0502020202020204" pitchFamily="34" charset="0"/>
                        </a:rPr>
                        <a:t>Triangles </a:t>
                      </a:r>
                    </a:p>
                  </a:txBody>
                  <a:tcPr/>
                </a:tc>
                <a:extLst>
                  <a:ext uri="{0D108BD9-81ED-4DB2-BD59-A6C34878D82A}">
                    <a16:rowId xmlns:a16="http://schemas.microsoft.com/office/drawing/2014/main" val="10032"/>
                  </a:ext>
                </a:extLst>
              </a:tr>
            </a:tbl>
          </a:graphicData>
        </a:graphic>
      </p:graphicFrame>
      <p:sp>
        <p:nvSpPr>
          <p:cNvPr id="3" name="Footer Placeholder 2"/>
          <p:cNvSpPr>
            <a:spLocks noGrp="1"/>
          </p:cNvSpPr>
          <p:nvPr>
            <p:ph type="ftr" sz="quarter" idx="11"/>
          </p:nvPr>
        </p:nvSpPr>
        <p:spPr/>
        <p:txBody>
          <a:bodyPr/>
          <a:lstStyle/>
          <a:p>
            <a:r>
              <a:rPr lang="en-GB" smtClean="0"/>
              <a:t>(c) Focus Education (UK) Ltd</a:t>
            </a:r>
            <a:endParaRPr lang="en-GB" dirty="0"/>
          </a:p>
        </p:txBody>
      </p:sp>
      <p:sp>
        <p:nvSpPr>
          <p:cNvPr id="5" name="Slide Number Placeholder 4"/>
          <p:cNvSpPr>
            <a:spLocks noGrp="1"/>
          </p:cNvSpPr>
          <p:nvPr>
            <p:ph type="sldNum" sz="quarter" idx="12"/>
          </p:nvPr>
        </p:nvSpPr>
        <p:spPr/>
        <p:txBody>
          <a:bodyPr/>
          <a:lstStyle/>
          <a:p>
            <a:fld id="{63AE8FA3-EEAC-4A69-A937-97D55627DA92}" type="slidenum">
              <a:rPr lang="en-GB" smtClean="0"/>
              <a:pPr/>
              <a:t>9</a:t>
            </a:fld>
            <a:endParaRPr lang="en-GB" dirty="0"/>
          </a:p>
        </p:txBody>
      </p:sp>
    </p:spTree>
    <p:extLst>
      <p:ext uri="{BB962C8B-B14F-4D97-AF65-F5344CB8AC3E}">
        <p14:creationId xmlns:p14="http://schemas.microsoft.com/office/powerpoint/2010/main" val="2823555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2506</Words>
  <Application>Microsoft Office PowerPoint</Application>
  <PresentationFormat>Widescreen</PresentationFormat>
  <Paragraphs>1370</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Century Gothic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ABtec Computer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karen.rodgers</dc:creator>
  <cp:lastModifiedBy>karen.rodgers</cp:lastModifiedBy>
  <cp:revision>1</cp:revision>
  <dcterms:created xsi:type="dcterms:W3CDTF">2019-10-02T17:44:32Z</dcterms:created>
  <dcterms:modified xsi:type="dcterms:W3CDTF">2019-10-02T17:44:59Z</dcterms:modified>
</cp:coreProperties>
</file>